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64" r:id="rId4"/>
    <p:sldId id="258" r:id="rId5"/>
    <p:sldId id="261" r:id="rId6"/>
    <p:sldId id="266" r:id="rId7"/>
    <p:sldId id="257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AE4"/>
    <a:srgbClr val="FFFFFF"/>
    <a:srgbClr val="F8BA14"/>
    <a:srgbClr val="8C6CB6"/>
    <a:srgbClr val="EA6947"/>
    <a:srgbClr val="9C4F3E"/>
    <a:srgbClr val="176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4"/>
    <p:restoredTop sz="94675"/>
  </p:normalViewPr>
  <p:slideViewPr>
    <p:cSldViewPr snapToGrid="0">
      <p:cViewPr varScale="1">
        <p:scale>
          <a:sx n="67" d="100"/>
          <a:sy n="67" d="100"/>
        </p:scale>
        <p:origin x="208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139D-5A69-DD4B-AD15-86C8F051265A}" type="datetimeFigureOut">
              <a:rPr lang="en-US" smtClean="0"/>
              <a:t>6/23/23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30E8-8E5F-7546-B797-3A473F6D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4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0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8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8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0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8">
            <a:extLst>
              <a:ext uri="{FF2B5EF4-FFF2-40B4-BE49-F238E27FC236}">
                <a16:creationId xmlns:a16="http://schemas.microsoft.com/office/drawing/2014/main" id="{BE229233-9672-4675-99B7-6CBCEF1C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4CEAB019-AB0B-06B2-202B-AD64A42FC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5" r="13886" b="-2"/>
          <a:stretch/>
        </p:blipFill>
        <p:spPr>
          <a:xfrm>
            <a:off x="20" y="-2"/>
            <a:ext cx="8115280" cy="6858001"/>
          </a:xfrm>
          <a:prstGeom prst="rect">
            <a:avLst/>
          </a:prstGeom>
        </p:spPr>
      </p:pic>
      <p:sp>
        <p:nvSpPr>
          <p:cNvPr id="372" name="Rectangle 10">
            <a:extLst>
              <a:ext uri="{FF2B5EF4-FFF2-40B4-BE49-F238E27FC236}">
                <a16:creationId xmlns:a16="http://schemas.microsoft.com/office/drawing/2014/main" id="{EC5FF010-B53C-46BE-BEEF-AF926A00F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8500" y="2057400"/>
            <a:ext cx="4876800" cy="27432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12">
            <a:extLst>
              <a:ext uri="{FF2B5EF4-FFF2-40B4-BE49-F238E27FC236}">
                <a16:creationId xmlns:a16="http://schemas.microsoft.com/office/drawing/2014/main" id="{8509AD9C-1F43-4138-A72B-8CA988EDD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300" y="2057400"/>
            <a:ext cx="3276600" cy="274320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66E8C-127E-E7C5-C0E0-39CFAF09E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502489"/>
            <a:ext cx="3314700" cy="1853023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rgbClr val="AA112D"/>
                </a:solidFill>
                <a:effectLst/>
                <a:latin typeface="MyriadPro"/>
              </a:rPr>
              <a:t>Integer Programming and Combinatorial Optimization </a:t>
            </a:r>
            <a:br>
              <a:rPr lang="en-US" sz="1200" dirty="0">
                <a:effectLst/>
              </a:rPr>
            </a:br>
            <a:br>
              <a:rPr lang="en-US" sz="1200" dirty="0">
                <a:effectLst/>
              </a:rPr>
            </a:br>
            <a:r>
              <a:rPr lang="en-US" sz="1800" b="1" dirty="0">
                <a:solidFill>
                  <a:srgbClr val="AA112D"/>
                </a:solidFill>
                <a:effectLst/>
                <a:latin typeface="MyriadPro"/>
              </a:rPr>
              <a:t>24th International Conference Madison, WI, USA</a:t>
            </a:r>
            <a:br>
              <a:rPr lang="en-US" sz="1800" b="1" dirty="0">
                <a:solidFill>
                  <a:srgbClr val="AA112D"/>
                </a:solidFill>
                <a:effectLst/>
                <a:latin typeface="MyriadPro"/>
              </a:rPr>
            </a:br>
            <a:r>
              <a:rPr lang="en-US" sz="1800" b="1" dirty="0">
                <a:solidFill>
                  <a:srgbClr val="AA112D"/>
                </a:solidFill>
                <a:effectLst/>
                <a:latin typeface="MyriadPro"/>
              </a:rPr>
              <a:t>June 21–23, 2023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7B940-5E46-F9B4-67C5-C6DA7122F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0055" y="2502489"/>
            <a:ext cx="2289028" cy="1853023"/>
          </a:xfrm>
        </p:spPr>
        <p:txBody>
          <a:bodyPr anchor="ctr">
            <a:normAutofit/>
          </a:bodyPr>
          <a:lstStyle/>
          <a:p>
            <a:r>
              <a:rPr lang="en-US" sz="1600" dirty="0"/>
              <a:t>IPCO 2023</a:t>
            </a:r>
          </a:p>
        </p:txBody>
      </p:sp>
    </p:spTree>
    <p:extLst>
      <p:ext uri="{BB962C8B-B14F-4D97-AF65-F5344CB8AC3E}">
        <p14:creationId xmlns:p14="http://schemas.microsoft.com/office/powerpoint/2010/main" val="16957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ircle, colorfulness, yellow, art&#10;&#10;Description automatically generated">
            <a:extLst>
              <a:ext uri="{FF2B5EF4-FFF2-40B4-BE49-F238E27FC236}">
                <a16:creationId xmlns:a16="http://schemas.microsoft.com/office/drawing/2014/main" id="{577B6F47-D3F6-6F61-BDEE-927AACEC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53"/>
          <a:stretch/>
        </p:blipFill>
        <p:spPr>
          <a:xfrm>
            <a:off x="7367585" y="0"/>
            <a:ext cx="482439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4F90BC-1FFE-843C-1B5F-1CA58EC39198}"/>
              </a:ext>
            </a:extLst>
          </p:cNvPr>
          <p:cNvSpPr/>
          <p:nvPr/>
        </p:nvSpPr>
        <p:spPr>
          <a:xfrm>
            <a:off x="6858000" y="0"/>
            <a:ext cx="581025" cy="6858000"/>
          </a:xfrm>
          <a:prstGeom prst="rect">
            <a:avLst/>
          </a:prstGeom>
          <a:solidFill>
            <a:srgbClr val="EA6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957A-4BAD-D540-D34A-4ADECCF81804}"/>
              </a:ext>
            </a:extLst>
          </p:cNvPr>
          <p:cNvSpPr/>
          <p:nvPr/>
        </p:nvSpPr>
        <p:spPr>
          <a:xfrm>
            <a:off x="4205287" y="350044"/>
            <a:ext cx="2828925" cy="2786062"/>
          </a:xfrm>
          <a:prstGeom prst="ellipse">
            <a:avLst/>
          </a:prstGeom>
          <a:solidFill>
            <a:srgbClr val="8C6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AB25F8-C224-4D94-2090-C1A315301F0A}"/>
              </a:ext>
            </a:extLst>
          </p:cNvPr>
          <p:cNvSpPr/>
          <p:nvPr/>
        </p:nvSpPr>
        <p:spPr>
          <a:xfrm>
            <a:off x="3759200" y="3754439"/>
            <a:ext cx="3520440" cy="3337560"/>
          </a:xfrm>
          <a:prstGeom prst="ellipse">
            <a:avLst/>
          </a:prstGeom>
          <a:solidFill>
            <a:srgbClr val="F8B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ircle, colorfulness, yellow, art&#10;&#10;Description automatically generated">
            <a:extLst>
              <a:ext uri="{FF2B5EF4-FFF2-40B4-BE49-F238E27FC236}">
                <a16:creationId xmlns:a16="http://schemas.microsoft.com/office/drawing/2014/main" id="{9F88B560-0B57-1AF8-3122-63E0B195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AD203F-A8A1-125F-7946-6F6CD12016B9}"/>
              </a:ext>
            </a:extLst>
          </p:cNvPr>
          <p:cNvSpPr/>
          <p:nvPr/>
        </p:nvSpPr>
        <p:spPr>
          <a:xfrm>
            <a:off x="528637" y="557213"/>
            <a:ext cx="11187113" cy="5772150"/>
          </a:xfrm>
          <a:prstGeom prst="rect">
            <a:avLst/>
          </a:prstGeom>
          <a:solidFill>
            <a:srgbClr val="FFFFFF">
              <a:alpha val="7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sterama" panose="020B0604020202020204" pitchFamily="34" charset="0"/>
              <a:cs typeface="Posterama" panose="020B0604020202020204" pitchFamily="34" charset="0"/>
            </a:endParaRPr>
          </a:p>
        </p:txBody>
      </p:sp>
      <p:grpSp>
        <p:nvGrpSpPr>
          <p:cNvPr id="17" name="Google Shape;73;p15">
            <a:extLst>
              <a:ext uri="{FF2B5EF4-FFF2-40B4-BE49-F238E27FC236}">
                <a16:creationId xmlns:a16="http://schemas.microsoft.com/office/drawing/2014/main" id="{EE8688A9-4922-EC89-CF28-2D1ADE873C25}"/>
              </a:ext>
            </a:extLst>
          </p:cNvPr>
          <p:cNvGrpSpPr>
            <a:grpSpLocks/>
          </p:cNvGrpSpPr>
          <p:nvPr/>
        </p:nvGrpSpPr>
        <p:grpSpPr>
          <a:xfrm>
            <a:off x="-21" y="3495788"/>
            <a:ext cx="12192001" cy="2145011"/>
            <a:chOff x="-1572129" y="-1155726"/>
            <a:chExt cx="13248088" cy="2145010"/>
          </a:xfrm>
        </p:grpSpPr>
        <p:sp>
          <p:nvSpPr>
            <p:cNvPr id="18" name="Google Shape;74;p15">
              <a:extLst>
                <a:ext uri="{FF2B5EF4-FFF2-40B4-BE49-F238E27FC236}">
                  <a16:creationId xmlns:a16="http://schemas.microsoft.com/office/drawing/2014/main" id="{194B01F2-0F2D-22C9-8DD7-4B0712F2B100}"/>
                </a:ext>
              </a:extLst>
            </p:cNvPr>
            <p:cNvSpPr txBox="1"/>
            <p:nvPr/>
          </p:nvSpPr>
          <p:spPr>
            <a:xfrm>
              <a:off x="-1572129" y="-1155726"/>
              <a:ext cx="13248088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03000"/>
                </a:lnSpc>
                <a:buClr>
                  <a:schemeClr val="dk1"/>
                </a:buClr>
              </a:pPr>
              <a:r>
                <a:rPr lang="en-US" sz="32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Daniel </a:t>
              </a:r>
              <a:r>
                <a:rPr lang="en-US" sz="32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Dadush</a:t>
              </a:r>
              <a:r>
                <a:rPr lang="en-US" sz="32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, Friedrich </a:t>
              </a:r>
              <a:r>
                <a:rPr lang="en-US" sz="32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Eisenbrand</a:t>
              </a:r>
              <a:r>
                <a:rPr lang="en-US" sz="32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, Thomas </a:t>
              </a:r>
              <a:r>
                <a:rPr lang="en-US" sz="32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Rothvoss</a:t>
              </a:r>
              <a:endParaRPr lang="en-US" sz="32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</p:txBody>
        </p:sp>
        <p:sp>
          <p:nvSpPr>
            <p:cNvPr id="19" name="Google Shape;75;p15">
              <a:extLst>
                <a:ext uri="{FF2B5EF4-FFF2-40B4-BE49-F238E27FC236}">
                  <a16:creationId xmlns:a16="http://schemas.microsoft.com/office/drawing/2014/main" id="{B99DAB85-D80C-E15C-B30F-871F7501BAB0}"/>
                </a:ext>
              </a:extLst>
            </p:cNvPr>
            <p:cNvSpPr txBox="1"/>
            <p:nvPr/>
          </p:nvSpPr>
          <p:spPr>
            <a:xfrm>
              <a:off x="-1572129" y="-59216"/>
              <a:ext cx="13248087" cy="104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Clr>
                  <a:srgbClr val="FF0000"/>
                </a:buClr>
                <a:buSzPct val="90312"/>
              </a:pPr>
              <a:r>
                <a:rPr lang="en-US" sz="1600" dirty="0">
                  <a:solidFill>
                    <a:srgbClr val="9C4F3E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For the paper entitled</a:t>
              </a:r>
            </a:p>
            <a:p>
              <a:pPr lvl="0" algn="ctr">
                <a:buClr>
                  <a:srgbClr val="FF0000"/>
                </a:buClr>
                <a:buSzPct val="90312"/>
              </a:pPr>
              <a:endParaRPr lang="en-US" sz="1200" dirty="0">
                <a:solidFill>
                  <a:srgbClr val="FF000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algn="ctr">
                <a:lnSpc>
                  <a:spcPct val="137750"/>
                </a:lnSpc>
              </a:pPr>
              <a:r>
                <a:rPr lang="en-US" sz="36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“From approximate to exact integer programming”</a:t>
              </a:r>
              <a:endParaRPr sz="3600" dirty="0">
                <a:latin typeface="Posterama" panose="020B0504020200020000" pitchFamily="34" charset="0"/>
                <a:cs typeface="Posterama" panose="020B0504020200020000" pitchFamily="34" charset="0"/>
              </a:endParaRPr>
            </a:p>
            <a:p>
              <a:pPr lvl="0" algn="ctr">
                <a:buClr>
                  <a:srgbClr val="FF0000"/>
                </a:buClr>
                <a:buSzPct val="90312"/>
              </a:pPr>
              <a:endParaRPr lang="en-US" sz="11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lvl="0" algn="ctr">
                <a:buClr>
                  <a:srgbClr val="FF0000"/>
                </a:buClr>
                <a:buSzPct val="90312"/>
              </a:pPr>
              <a:r>
                <a:rPr lang="en-US" sz="1600" dirty="0">
                  <a:solidFill>
                    <a:srgbClr val="9C4F3E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 June 23, 2023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0D0688B-4ED6-FE6E-7065-D1AF9E562767}"/>
              </a:ext>
            </a:extLst>
          </p:cNvPr>
          <p:cNvSpPr/>
          <p:nvPr/>
        </p:nvSpPr>
        <p:spPr>
          <a:xfrm>
            <a:off x="0" y="257529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36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Best Paper Award</a:t>
            </a:r>
          </a:p>
        </p:txBody>
      </p:sp>
      <p:pic>
        <p:nvPicPr>
          <p:cNvPr id="21" name="Picture 20" descr="A picture containing font, circle, graphics, logo&#10;&#10;Description automatically generated">
            <a:extLst>
              <a:ext uri="{FF2B5EF4-FFF2-40B4-BE49-F238E27FC236}">
                <a16:creationId xmlns:a16="http://schemas.microsoft.com/office/drawing/2014/main" id="{CE001283-50B7-9762-7A93-60612E87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7" y="1001177"/>
            <a:ext cx="2001761" cy="130781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2DC900-2619-E3F4-F34F-62480B91BC0C}"/>
              </a:ext>
            </a:extLst>
          </p:cNvPr>
          <p:cNvSpPr/>
          <p:nvPr/>
        </p:nvSpPr>
        <p:spPr>
          <a:xfrm>
            <a:off x="-21" y="1273256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44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IPCO 2023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05B595-6EC1-675E-A2BF-32BD7FF69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313" y="926817"/>
            <a:ext cx="1409699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F620AB-A5D5-032C-AD00-1934FEFAB989}"/>
              </a:ext>
            </a:extLst>
          </p:cNvPr>
          <p:cNvSpPr/>
          <p:nvPr/>
        </p:nvSpPr>
        <p:spPr>
          <a:xfrm>
            <a:off x="0" y="346156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44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POSTER AWARD COMMITTEE</a:t>
            </a:r>
          </a:p>
        </p:txBody>
      </p:sp>
      <p:sp>
        <p:nvSpPr>
          <p:cNvPr id="5" name="Google Shape;90;p16">
            <a:extLst>
              <a:ext uri="{FF2B5EF4-FFF2-40B4-BE49-F238E27FC236}">
                <a16:creationId xmlns:a16="http://schemas.microsoft.com/office/drawing/2014/main" id="{508C4DC7-A280-8DFB-5C99-3002BD52887A}"/>
              </a:ext>
            </a:extLst>
          </p:cNvPr>
          <p:cNvSpPr/>
          <p:nvPr/>
        </p:nvSpPr>
        <p:spPr>
          <a:xfrm>
            <a:off x="1018052" y="2174350"/>
            <a:ext cx="2160000" cy="216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8;p16">
            <a:extLst>
              <a:ext uri="{FF2B5EF4-FFF2-40B4-BE49-F238E27FC236}">
                <a16:creationId xmlns:a16="http://schemas.microsoft.com/office/drawing/2014/main" id="{42ED72F2-48EC-9EBE-1FEC-E924DE97EE6A}"/>
              </a:ext>
            </a:extLst>
          </p:cNvPr>
          <p:cNvSpPr/>
          <p:nvPr/>
        </p:nvSpPr>
        <p:spPr>
          <a:xfrm>
            <a:off x="3884010" y="2174350"/>
            <a:ext cx="2160000" cy="216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9;p16">
            <a:extLst>
              <a:ext uri="{FF2B5EF4-FFF2-40B4-BE49-F238E27FC236}">
                <a16:creationId xmlns:a16="http://schemas.microsoft.com/office/drawing/2014/main" id="{BF7AC580-3886-6653-09D8-5C364833CB25}"/>
              </a:ext>
            </a:extLst>
          </p:cNvPr>
          <p:cNvSpPr/>
          <p:nvPr/>
        </p:nvSpPr>
        <p:spPr>
          <a:xfrm>
            <a:off x="6594463" y="2174350"/>
            <a:ext cx="2160000" cy="216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1;p16">
            <a:extLst>
              <a:ext uri="{FF2B5EF4-FFF2-40B4-BE49-F238E27FC236}">
                <a16:creationId xmlns:a16="http://schemas.microsoft.com/office/drawing/2014/main" id="{BFD80986-DAF8-F013-581B-748475B4A9D8}"/>
              </a:ext>
            </a:extLst>
          </p:cNvPr>
          <p:cNvSpPr/>
          <p:nvPr/>
        </p:nvSpPr>
        <p:spPr>
          <a:xfrm>
            <a:off x="9346476" y="2234201"/>
            <a:ext cx="2160000" cy="216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3;p16">
            <a:extLst>
              <a:ext uri="{FF2B5EF4-FFF2-40B4-BE49-F238E27FC236}">
                <a16:creationId xmlns:a16="http://schemas.microsoft.com/office/drawing/2014/main" id="{DA8A67D4-252C-C6D1-291A-ADCFDE5DA983}"/>
              </a:ext>
            </a:extLst>
          </p:cNvPr>
          <p:cNvSpPr txBox="1"/>
          <p:nvPr/>
        </p:nvSpPr>
        <p:spPr>
          <a:xfrm>
            <a:off x="6216599" y="4485391"/>
            <a:ext cx="2987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Jannik</a:t>
            </a:r>
            <a:r>
              <a:rPr lang="en-U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Matuschke</a:t>
            </a:r>
            <a:endParaRPr lang="en-US" sz="20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algn="ctr"/>
            <a:r>
              <a:rPr lang="en-US" sz="2000" dirty="0">
                <a:solidFill>
                  <a:schemeClr val="dk1"/>
                </a:solidFill>
                <a:latin typeface="Helvetica Neue Light"/>
                <a:ea typeface="Helvetica Neue Light"/>
                <a:sym typeface="Helvetica Neue Light"/>
              </a:rPr>
              <a:t>(KU Leuven)</a:t>
            </a:r>
            <a:endParaRPr dirty="0"/>
          </a:p>
        </p:txBody>
      </p:sp>
      <p:sp>
        <p:nvSpPr>
          <p:cNvPr id="10" name="Google Shape;94;p16">
            <a:extLst>
              <a:ext uri="{FF2B5EF4-FFF2-40B4-BE49-F238E27FC236}">
                <a16:creationId xmlns:a16="http://schemas.microsoft.com/office/drawing/2014/main" id="{43ED9B2C-8F0B-3407-8B19-89FE6E572C39}"/>
              </a:ext>
            </a:extLst>
          </p:cNvPr>
          <p:cNvSpPr txBox="1"/>
          <p:nvPr/>
        </p:nvSpPr>
        <p:spPr>
          <a:xfrm>
            <a:off x="8932626" y="4447148"/>
            <a:ext cx="2987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Gonzalo Muñoz</a:t>
            </a:r>
          </a:p>
          <a:p>
            <a:pPr algn="ctr"/>
            <a:r>
              <a:rPr lang="en-U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(O'Higgins)</a:t>
            </a:r>
            <a:endParaRPr dirty="0"/>
          </a:p>
        </p:txBody>
      </p:sp>
      <p:sp>
        <p:nvSpPr>
          <p:cNvPr id="11" name="Google Shape;95;p16">
            <a:extLst>
              <a:ext uri="{FF2B5EF4-FFF2-40B4-BE49-F238E27FC236}">
                <a16:creationId xmlns:a16="http://schemas.microsoft.com/office/drawing/2014/main" id="{0700AB09-9307-349F-134C-6D4537D37F07}"/>
              </a:ext>
            </a:extLst>
          </p:cNvPr>
          <p:cNvSpPr txBox="1"/>
          <p:nvPr/>
        </p:nvSpPr>
        <p:spPr>
          <a:xfrm>
            <a:off x="3255804" y="4485247"/>
            <a:ext cx="34164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Jean Cardinal</a:t>
            </a:r>
            <a:endParaRPr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(ULB)</a:t>
            </a:r>
            <a:endParaRPr dirty="0"/>
          </a:p>
        </p:txBody>
      </p:sp>
      <p:sp>
        <p:nvSpPr>
          <p:cNvPr id="12" name="Google Shape;96;p16">
            <a:extLst>
              <a:ext uri="{FF2B5EF4-FFF2-40B4-BE49-F238E27FC236}">
                <a16:creationId xmlns:a16="http://schemas.microsoft.com/office/drawing/2014/main" id="{3B6BEA3A-C30E-3270-A6DA-31A574C26253}"/>
              </a:ext>
            </a:extLst>
          </p:cNvPr>
          <p:cNvSpPr txBox="1"/>
          <p:nvPr/>
        </p:nvSpPr>
        <p:spPr>
          <a:xfrm>
            <a:off x="449840" y="4485390"/>
            <a:ext cx="2987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Victor Blanco</a:t>
            </a:r>
            <a:endParaRPr lang="en-US" sz="2000"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(Granada)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7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angular abstract background">
            <a:extLst>
              <a:ext uri="{FF2B5EF4-FFF2-40B4-BE49-F238E27FC236}">
                <a16:creationId xmlns:a16="http://schemas.microsoft.com/office/drawing/2014/main" id="{7F9474BA-5FD6-191F-00DF-7E847E20C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5" r="13886" b="-2"/>
          <a:stretch/>
        </p:blipFill>
        <p:spPr>
          <a:xfrm>
            <a:off x="20" y="-2"/>
            <a:ext cx="1219198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56DF14-A067-8C9F-BFBD-7196B20FF1D9}"/>
              </a:ext>
            </a:extLst>
          </p:cNvPr>
          <p:cNvSpPr/>
          <p:nvPr/>
        </p:nvSpPr>
        <p:spPr>
          <a:xfrm>
            <a:off x="502443" y="542925"/>
            <a:ext cx="11187113" cy="5772150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sterama" panose="020B0604020202020204" pitchFamily="34" charset="0"/>
              <a:cs typeface="Posterama" panose="020B0604020202020204" pitchFamily="34" charset="0"/>
            </a:endParaRPr>
          </a:p>
        </p:txBody>
      </p:sp>
      <p:grpSp>
        <p:nvGrpSpPr>
          <p:cNvPr id="8" name="Google Shape;73;p15">
            <a:extLst>
              <a:ext uri="{FF2B5EF4-FFF2-40B4-BE49-F238E27FC236}">
                <a16:creationId xmlns:a16="http://schemas.microsoft.com/office/drawing/2014/main" id="{B477CD97-FFF9-8D9D-FB35-6E04DE12DE37}"/>
              </a:ext>
            </a:extLst>
          </p:cNvPr>
          <p:cNvGrpSpPr>
            <a:grpSpLocks/>
          </p:cNvGrpSpPr>
          <p:nvPr/>
        </p:nvGrpSpPr>
        <p:grpSpPr>
          <a:xfrm>
            <a:off x="-21" y="3495788"/>
            <a:ext cx="12192001" cy="2145011"/>
            <a:chOff x="-1572129" y="-1155726"/>
            <a:chExt cx="13248088" cy="2145010"/>
          </a:xfrm>
        </p:grpSpPr>
        <p:sp>
          <p:nvSpPr>
            <p:cNvPr id="9" name="Google Shape;74;p15">
              <a:extLst>
                <a:ext uri="{FF2B5EF4-FFF2-40B4-BE49-F238E27FC236}">
                  <a16:creationId xmlns:a16="http://schemas.microsoft.com/office/drawing/2014/main" id="{5DF8C47A-A131-1242-E9E4-F244D892D634}"/>
                </a:ext>
              </a:extLst>
            </p:cNvPr>
            <p:cNvSpPr txBox="1"/>
            <p:nvPr/>
          </p:nvSpPr>
          <p:spPr>
            <a:xfrm>
              <a:off x="-1572129" y="-1155726"/>
              <a:ext cx="13248088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03000"/>
                </a:lnSpc>
                <a:buClr>
                  <a:schemeClr val="dk1"/>
                </a:buClr>
              </a:pPr>
              <a:r>
                <a:rPr lang="en-US" sz="44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Maral</a:t>
              </a:r>
              <a:r>
                <a:rPr lang="en-US" sz="44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 </a:t>
              </a:r>
              <a:r>
                <a:rPr lang="en-US" sz="44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Shahmizad</a:t>
              </a:r>
              <a:endParaRPr lang="en-US" sz="44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algn="ctr">
                <a:lnSpc>
                  <a:spcPct val="103000"/>
                </a:lnSpc>
                <a:buClr>
                  <a:schemeClr val="dk1"/>
                </a:buClr>
              </a:pPr>
              <a:r>
                <a:rPr lang="en-US" sz="20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Joint work with Austin Buchanan</a:t>
              </a:r>
            </a:p>
          </p:txBody>
        </p:sp>
        <p:sp>
          <p:nvSpPr>
            <p:cNvPr id="10" name="Google Shape;75;p15">
              <a:extLst>
                <a:ext uri="{FF2B5EF4-FFF2-40B4-BE49-F238E27FC236}">
                  <a16:creationId xmlns:a16="http://schemas.microsoft.com/office/drawing/2014/main" id="{B40263E2-4193-1483-4171-0D58C8EBFF48}"/>
                </a:ext>
              </a:extLst>
            </p:cNvPr>
            <p:cNvSpPr txBox="1"/>
            <p:nvPr/>
          </p:nvSpPr>
          <p:spPr>
            <a:xfrm>
              <a:off x="-1572129" y="-59216"/>
              <a:ext cx="13248087" cy="104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Clr>
                  <a:srgbClr val="FF0000"/>
                </a:buClr>
                <a:buSzPct val="90312"/>
              </a:pPr>
              <a:r>
                <a:rPr lang="en-US" sz="1600" dirty="0">
                  <a:solidFill>
                    <a:srgbClr val="9C4F3E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For the poster entitled</a:t>
              </a:r>
            </a:p>
            <a:p>
              <a:pPr lvl="0" algn="ctr">
                <a:buClr>
                  <a:srgbClr val="FF0000"/>
                </a:buClr>
                <a:buSzPct val="90312"/>
              </a:pPr>
              <a:endParaRPr lang="en-US" sz="1200" dirty="0">
                <a:solidFill>
                  <a:srgbClr val="FF000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algn="ctr">
                <a:lnSpc>
                  <a:spcPct val="137750"/>
                </a:lnSpc>
              </a:pPr>
              <a:r>
                <a:rPr lang="en-US" sz="36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“Political Districting to Minimize County Splits”</a:t>
              </a:r>
              <a:endParaRPr sz="3600" dirty="0">
                <a:latin typeface="Posterama" panose="020B0504020200020000" pitchFamily="34" charset="0"/>
                <a:cs typeface="Posterama" panose="020B0504020200020000" pitchFamily="34" charset="0"/>
              </a:endParaRPr>
            </a:p>
            <a:p>
              <a:pPr lvl="0" algn="ctr">
                <a:buClr>
                  <a:srgbClr val="FF0000"/>
                </a:buClr>
                <a:buSzPct val="90312"/>
              </a:pPr>
              <a:endParaRPr lang="en-US" sz="11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lvl="0" algn="ctr">
                <a:buClr>
                  <a:srgbClr val="FF0000"/>
                </a:buClr>
                <a:buSzPct val="90312"/>
              </a:pPr>
              <a:r>
                <a:rPr lang="en-US" sz="1600" dirty="0">
                  <a:solidFill>
                    <a:srgbClr val="9C4F3E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 June 23, 2023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6420BC-5C29-4C0D-C223-9D53B667209E}"/>
              </a:ext>
            </a:extLst>
          </p:cNvPr>
          <p:cNvSpPr/>
          <p:nvPr/>
        </p:nvSpPr>
        <p:spPr>
          <a:xfrm>
            <a:off x="0" y="257529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36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Honorable Mention Poster Award</a:t>
            </a:r>
          </a:p>
        </p:txBody>
      </p:sp>
      <p:pic>
        <p:nvPicPr>
          <p:cNvPr id="14" name="Picture 13" descr="A picture containing font, circle, graphics, logo&#10;&#10;Description automatically generated">
            <a:extLst>
              <a:ext uri="{FF2B5EF4-FFF2-40B4-BE49-F238E27FC236}">
                <a16:creationId xmlns:a16="http://schemas.microsoft.com/office/drawing/2014/main" id="{F2417E7D-6CD9-01B5-8CDB-3162A684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7" y="1001177"/>
            <a:ext cx="2001761" cy="13078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4A62EB-E898-4624-2951-DF28683EFC1C}"/>
              </a:ext>
            </a:extLst>
          </p:cNvPr>
          <p:cNvSpPr/>
          <p:nvPr/>
        </p:nvSpPr>
        <p:spPr>
          <a:xfrm>
            <a:off x="-21" y="1273256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44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IPCO 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078A17-568A-FD9A-5891-4BEA9DAAD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313" y="926817"/>
            <a:ext cx="1409699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angular abstract background">
            <a:extLst>
              <a:ext uri="{FF2B5EF4-FFF2-40B4-BE49-F238E27FC236}">
                <a16:creationId xmlns:a16="http://schemas.microsoft.com/office/drawing/2014/main" id="{7F9474BA-5FD6-191F-00DF-7E847E20C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5" r="13886" b="-2"/>
          <a:stretch/>
        </p:blipFill>
        <p:spPr>
          <a:xfrm>
            <a:off x="20" y="-2"/>
            <a:ext cx="1219198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56DF14-A067-8C9F-BFBD-7196B20FF1D9}"/>
              </a:ext>
            </a:extLst>
          </p:cNvPr>
          <p:cNvSpPr/>
          <p:nvPr/>
        </p:nvSpPr>
        <p:spPr>
          <a:xfrm>
            <a:off x="502421" y="542923"/>
            <a:ext cx="11187113" cy="5772150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sterama" panose="020B0604020202020204" pitchFamily="34" charset="0"/>
              <a:cs typeface="Posterama" panose="020B0604020202020204" pitchFamily="34" charset="0"/>
            </a:endParaRPr>
          </a:p>
        </p:txBody>
      </p:sp>
      <p:grpSp>
        <p:nvGrpSpPr>
          <p:cNvPr id="8" name="Google Shape;73;p15">
            <a:extLst>
              <a:ext uri="{FF2B5EF4-FFF2-40B4-BE49-F238E27FC236}">
                <a16:creationId xmlns:a16="http://schemas.microsoft.com/office/drawing/2014/main" id="{B477CD97-FFF9-8D9D-FB35-6E04DE12DE37}"/>
              </a:ext>
            </a:extLst>
          </p:cNvPr>
          <p:cNvGrpSpPr>
            <a:grpSpLocks/>
          </p:cNvGrpSpPr>
          <p:nvPr/>
        </p:nvGrpSpPr>
        <p:grpSpPr>
          <a:xfrm>
            <a:off x="-21" y="3495788"/>
            <a:ext cx="12192001" cy="2145011"/>
            <a:chOff x="-1572129" y="-1155726"/>
            <a:chExt cx="13248088" cy="2145010"/>
          </a:xfrm>
        </p:grpSpPr>
        <p:sp>
          <p:nvSpPr>
            <p:cNvPr id="9" name="Google Shape;74;p15">
              <a:extLst>
                <a:ext uri="{FF2B5EF4-FFF2-40B4-BE49-F238E27FC236}">
                  <a16:creationId xmlns:a16="http://schemas.microsoft.com/office/drawing/2014/main" id="{5DF8C47A-A131-1242-E9E4-F244D892D634}"/>
                </a:ext>
              </a:extLst>
            </p:cNvPr>
            <p:cNvSpPr txBox="1"/>
            <p:nvPr/>
          </p:nvSpPr>
          <p:spPr>
            <a:xfrm>
              <a:off x="-1572129" y="-1155726"/>
              <a:ext cx="13248088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03000"/>
                </a:lnSpc>
                <a:buClr>
                  <a:schemeClr val="dk1"/>
                </a:buClr>
              </a:pPr>
              <a:r>
                <a:rPr lang="en-US" sz="44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Anthony </a:t>
              </a:r>
              <a:r>
                <a:rPr lang="en-US" sz="44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Karahalios</a:t>
              </a:r>
              <a:endParaRPr lang="en-US" sz="44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algn="ctr">
                <a:lnSpc>
                  <a:spcPct val="103000"/>
                </a:lnSpc>
                <a:buClr>
                  <a:schemeClr val="dk1"/>
                </a:buClr>
              </a:pPr>
              <a:r>
                <a:rPr lang="en-US" sz="20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Joint work with Willem-Jan van </a:t>
              </a:r>
              <a:r>
                <a:rPr lang="en-US" sz="20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Hoeve</a:t>
              </a:r>
              <a:endParaRPr lang="en-US" sz="20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</p:txBody>
        </p:sp>
        <p:sp>
          <p:nvSpPr>
            <p:cNvPr id="10" name="Google Shape;75;p15">
              <a:extLst>
                <a:ext uri="{FF2B5EF4-FFF2-40B4-BE49-F238E27FC236}">
                  <a16:creationId xmlns:a16="http://schemas.microsoft.com/office/drawing/2014/main" id="{B40263E2-4193-1483-4171-0D58C8EBFF48}"/>
                </a:ext>
              </a:extLst>
            </p:cNvPr>
            <p:cNvSpPr txBox="1"/>
            <p:nvPr/>
          </p:nvSpPr>
          <p:spPr>
            <a:xfrm>
              <a:off x="-1572129" y="-59216"/>
              <a:ext cx="13248087" cy="104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Clr>
                  <a:srgbClr val="FF0000"/>
                </a:buClr>
                <a:buSzPct val="90312"/>
              </a:pPr>
              <a:r>
                <a:rPr lang="en-US" sz="1600" dirty="0">
                  <a:solidFill>
                    <a:srgbClr val="9C4F3E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For the poster entitled</a:t>
              </a:r>
            </a:p>
            <a:p>
              <a:pPr lvl="0" algn="ctr">
                <a:buClr>
                  <a:srgbClr val="FF0000"/>
                </a:buClr>
                <a:buSzPct val="90312"/>
              </a:pPr>
              <a:endParaRPr lang="en-US" sz="1200" dirty="0">
                <a:solidFill>
                  <a:srgbClr val="FF000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algn="ctr">
                <a:lnSpc>
                  <a:spcPct val="137750"/>
                </a:lnSpc>
              </a:pPr>
              <a:r>
                <a:rPr lang="en-US" sz="32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“Column Elimination for Large-Scale Integer Programming”</a:t>
              </a:r>
              <a:endParaRPr sz="3200" dirty="0">
                <a:latin typeface="Posterama" panose="020B0504020200020000" pitchFamily="34" charset="0"/>
                <a:cs typeface="Posterama" panose="020B0504020200020000" pitchFamily="34" charset="0"/>
              </a:endParaRPr>
            </a:p>
            <a:p>
              <a:pPr lvl="0" algn="ctr">
                <a:buClr>
                  <a:srgbClr val="FF0000"/>
                </a:buClr>
                <a:buSzPct val="90312"/>
              </a:pPr>
              <a:endParaRPr lang="en-US" sz="11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lvl="0" algn="ctr">
                <a:buClr>
                  <a:srgbClr val="FF0000"/>
                </a:buClr>
                <a:buSzPct val="90312"/>
              </a:pPr>
              <a:r>
                <a:rPr lang="en-US" sz="1600" dirty="0">
                  <a:solidFill>
                    <a:srgbClr val="9C4F3E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 June 23, 2023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6420BC-5C29-4C0D-C223-9D53B667209E}"/>
              </a:ext>
            </a:extLst>
          </p:cNvPr>
          <p:cNvSpPr/>
          <p:nvPr/>
        </p:nvSpPr>
        <p:spPr>
          <a:xfrm>
            <a:off x="0" y="257529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36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Honorable Mention Poster Award</a:t>
            </a:r>
          </a:p>
        </p:txBody>
      </p:sp>
      <p:pic>
        <p:nvPicPr>
          <p:cNvPr id="14" name="Picture 13" descr="A picture containing font, circle, graphics, logo&#10;&#10;Description automatically generated">
            <a:extLst>
              <a:ext uri="{FF2B5EF4-FFF2-40B4-BE49-F238E27FC236}">
                <a16:creationId xmlns:a16="http://schemas.microsoft.com/office/drawing/2014/main" id="{F2417E7D-6CD9-01B5-8CDB-3162A684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7" y="1001177"/>
            <a:ext cx="2001761" cy="13078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4A62EB-E898-4624-2951-DF28683EFC1C}"/>
              </a:ext>
            </a:extLst>
          </p:cNvPr>
          <p:cNvSpPr/>
          <p:nvPr/>
        </p:nvSpPr>
        <p:spPr>
          <a:xfrm>
            <a:off x="-21" y="1273256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44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IPCO 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078A17-568A-FD9A-5891-4BEA9DAAD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313" y="926817"/>
            <a:ext cx="1409699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ircle, colorfulness, yellow, art&#10;&#10;Description automatically generated">
            <a:extLst>
              <a:ext uri="{FF2B5EF4-FFF2-40B4-BE49-F238E27FC236}">
                <a16:creationId xmlns:a16="http://schemas.microsoft.com/office/drawing/2014/main" id="{577B6F47-D3F6-6F61-BDEE-927AACEC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53"/>
          <a:stretch/>
        </p:blipFill>
        <p:spPr>
          <a:xfrm>
            <a:off x="7367585" y="0"/>
            <a:ext cx="482439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4F90BC-1FFE-843C-1B5F-1CA58EC39198}"/>
              </a:ext>
            </a:extLst>
          </p:cNvPr>
          <p:cNvSpPr/>
          <p:nvPr/>
        </p:nvSpPr>
        <p:spPr>
          <a:xfrm>
            <a:off x="6858000" y="0"/>
            <a:ext cx="581025" cy="6858000"/>
          </a:xfrm>
          <a:prstGeom prst="rect">
            <a:avLst/>
          </a:prstGeom>
          <a:solidFill>
            <a:srgbClr val="EA6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957A-4BAD-D540-D34A-4ADECCF81804}"/>
              </a:ext>
            </a:extLst>
          </p:cNvPr>
          <p:cNvSpPr/>
          <p:nvPr/>
        </p:nvSpPr>
        <p:spPr>
          <a:xfrm>
            <a:off x="4205287" y="350044"/>
            <a:ext cx="2828925" cy="2786062"/>
          </a:xfrm>
          <a:prstGeom prst="ellipse">
            <a:avLst/>
          </a:prstGeom>
          <a:solidFill>
            <a:srgbClr val="8C6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AB25F8-C224-4D94-2090-C1A315301F0A}"/>
              </a:ext>
            </a:extLst>
          </p:cNvPr>
          <p:cNvSpPr/>
          <p:nvPr/>
        </p:nvSpPr>
        <p:spPr>
          <a:xfrm>
            <a:off x="3759200" y="3754439"/>
            <a:ext cx="3520440" cy="3337560"/>
          </a:xfrm>
          <a:prstGeom prst="ellipse">
            <a:avLst/>
          </a:prstGeom>
          <a:solidFill>
            <a:srgbClr val="F8B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ircle, colorfulness, yellow, art&#10;&#10;Description automatically generated">
            <a:extLst>
              <a:ext uri="{FF2B5EF4-FFF2-40B4-BE49-F238E27FC236}">
                <a16:creationId xmlns:a16="http://schemas.microsoft.com/office/drawing/2014/main" id="{9F88B560-0B57-1AF8-3122-63E0B195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AD203F-A8A1-125F-7946-6F6CD12016B9}"/>
              </a:ext>
            </a:extLst>
          </p:cNvPr>
          <p:cNvSpPr/>
          <p:nvPr/>
        </p:nvSpPr>
        <p:spPr>
          <a:xfrm>
            <a:off x="528637" y="557213"/>
            <a:ext cx="11187113" cy="5772150"/>
          </a:xfrm>
          <a:prstGeom prst="rect">
            <a:avLst/>
          </a:prstGeom>
          <a:solidFill>
            <a:srgbClr val="FFFFFF">
              <a:alpha val="7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sterama" panose="020B0604020202020204" pitchFamily="34" charset="0"/>
              <a:cs typeface="Posterama" panose="020B0604020202020204" pitchFamily="34" charset="0"/>
            </a:endParaRPr>
          </a:p>
        </p:txBody>
      </p:sp>
      <p:grpSp>
        <p:nvGrpSpPr>
          <p:cNvPr id="17" name="Google Shape;73;p15">
            <a:extLst>
              <a:ext uri="{FF2B5EF4-FFF2-40B4-BE49-F238E27FC236}">
                <a16:creationId xmlns:a16="http://schemas.microsoft.com/office/drawing/2014/main" id="{EE8688A9-4922-EC89-CF28-2D1ADE873C25}"/>
              </a:ext>
            </a:extLst>
          </p:cNvPr>
          <p:cNvGrpSpPr>
            <a:grpSpLocks/>
          </p:cNvGrpSpPr>
          <p:nvPr/>
        </p:nvGrpSpPr>
        <p:grpSpPr>
          <a:xfrm>
            <a:off x="-21" y="3495788"/>
            <a:ext cx="12192001" cy="2145011"/>
            <a:chOff x="-1572129" y="-1155726"/>
            <a:chExt cx="13248088" cy="2145010"/>
          </a:xfrm>
        </p:grpSpPr>
        <p:sp>
          <p:nvSpPr>
            <p:cNvPr id="18" name="Google Shape;74;p15">
              <a:extLst>
                <a:ext uri="{FF2B5EF4-FFF2-40B4-BE49-F238E27FC236}">
                  <a16:creationId xmlns:a16="http://schemas.microsoft.com/office/drawing/2014/main" id="{194B01F2-0F2D-22C9-8DD7-4B0712F2B100}"/>
                </a:ext>
              </a:extLst>
            </p:cNvPr>
            <p:cNvSpPr txBox="1"/>
            <p:nvPr/>
          </p:nvSpPr>
          <p:spPr>
            <a:xfrm>
              <a:off x="-1572129" y="-1155726"/>
              <a:ext cx="13248088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03000"/>
                </a:lnSpc>
                <a:buClr>
                  <a:schemeClr val="dk1"/>
                </a:buClr>
              </a:pPr>
              <a:r>
                <a:rPr lang="en-US" sz="44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Evangelia </a:t>
              </a:r>
              <a:r>
                <a:rPr lang="en-US" sz="44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Gergatsouli</a:t>
              </a:r>
              <a:endParaRPr lang="en-US" sz="44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algn="ctr">
                <a:lnSpc>
                  <a:spcPct val="103000"/>
                </a:lnSpc>
                <a:buClr>
                  <a:schemeClr val="dk1"/>
                </a:buClr>
              </a:pPr>
              <a:r>
                <a:rPr lang="en-US" sz="20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Joint work with </a:t>
              </a:r>
              <a:r>
                <a:rPr lang="en-US" sz="20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Shuchi</a:t>
              </a:r>
              <a:r>
                <a:rPr lang="en-US" sz="20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 Chawla, </a:t>
              </a:r>
              <a:r>
                <a:rPr lang="en-US" sz="20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Yifeng</a:t>
              </a:r>
              <a:r>
                <a:rPr lang="en-US" sz="20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 Teng, Christos </a:t>
              </a:r>
              <a:r>
                <a:rPr lang="en-US" sz="20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Tzamos</a:t>
              </a:r>
              <a:r>
                <a:rPr lang="en-US" sz="20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, and </a:t>
              </a:r>
              <a:r>
                <a:rPr lang="en-US" sz="2000" dirty="0" err="1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Ruimin</a:t>
              </a:r>
              <a:r>
                <a:rPr lang="en-US" sz="20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 Zhang</a:t>
              </a:r>
            </a:p>
          </p:txBody>
        </p:sp>
        <p:sp>
          <p:nvSpPr>
            <p:cNvPr id="19" name="Google Shape;75;p15">
              <a:extLst>
                <a:ext uri="{FF2B5EF4-FFF2-40B4-BE49-F238E27FC236}">
                  <a16:creationId xmlns:a16="http://schemas.microsoft.com/office/drawing/2014/main" id="{B99DAB85-D80C-E15C-B30F-871F7501BAB0}"/>
                </a:ext>
              </a:extLst>
            </p:cNvPr>
            <p:cNvSpPr txBox="1"/>
            <p:nvPr/>
          </p:nvSpPr>
          <p:spPr>
            <a:xfrm>
              <a:off x="-1572129" y="-59216"/>
              <a:ext cx="13248087" cy="104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Clr>
                  <a:srgbClr val="FF0000"/>
                </a:buClr>
                <a:buSzPct val="90312"/>
              </a:pPr>
              <a:r>
                <a:rPr lang="en-US" sz="1600" dirty="0">
                  <a:solidFill>
                    <a:srgbClr val="9C4F3E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For the poster entitled</a:t>
              </a:r>
            </a:p>
            <a:p>
              <a:pPr lvl="0" algn="ctr">
                <a:buClr>
                  <a:srgbClr val="FF0000"/>
                </a:buClr>
                <a:buSzPct val="90312"/>
              </a:pPr>
              <a:endParaRPr lang="en-US" sz="1200" dirty="0">
                <a:solidFill>
                  <a:srgbClr val="FF000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algn="ctr">
                <a:lnSpc>
                  <a:spcPct val="137750"/>
                </a:lnSpc>
              </a:pPr>
              <a:r>
                <a:rPr lang="en-US" sz="3600" dirty="0">
                  <a:solidFill>
                    <a:srgbClr val="434343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“Opening Pandora’s Box: the Correlated Case”</a:t>
              </a:r>
              <a:endParaRPr sz="3600" dirty="0">
                <a:latin typeface="Posterama" panose="020B0504020200020000" pitchFamily="34" charset="0"/>
                <a:cs typeface="Posterama" panose="020B0504020200020000" pitchFamily="34" charset="0"/>
              </a:endParaRPr>
            </a:p>
            <a:p>
              <a:pPr lvl="0" algn="ctr">
                <a:buClr>
                  <a:srgbClr val="FF0000"/>
                </a:buClr>
                <a:buSzPct val="90312"/>
              </a:pPr>
              <a:endParaRPr lang="en-US" sz="1100" dirty="0">
                <a:solidFill>
                  <a:srgbClr val="434343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endParaRPr>
            </a:p>
            <a:p>
              <a:pPr lvl="0" algn="ctr">
                <a:buClr>
                  <a:srgbClr val="FF0000"/>
                </a:buClr>
                <a:buSzPct val="90312"/>
              </a:pPr>
              <a:r>
                <a:rPr lang="en-US" sz="1600" dirty="0">
                  <a:solidFill>
                    <a:srgbClr val="9C4F3E"/>
                  </a:solidFill>
                  <a:latin typeface="Posterama" panose="020B0504020200020000" pitchFamily="34" charset="0"/>
                  <a:ea typeface="Lobster"/>
                  <a:cs typeface="Posterama" panose="020B0504020200020000" pitchFamily="34" charset="0"/>
                  <a:sym typeface="Lobster"/>
                </a:rPr>
                <a:t> June 23, 2023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0D0688B-4ED6-FE6E-7065-D1AF9E562767}"/>
              </a:ext>
            </a:extLst>
          </p:cNvPr>
          <p:cNvSpPr/>
          <p:nvPr/>
        </p:nvSpPr>
        <p:spPr>
          <a:xfrm>
            <a:off x="0" y="257529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36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Best Poster Award</a:t>
            </a:r>
          </a:p>
        </p:txBody>
      </p:sp>
      <p:pic>
        <p:nvPicPr>
          <p:cNvPr id="21" name="Picture 20" descr="A picture containing font, circle, graphics, logo&#10;&#10;Description automatically generated">
            <a:extLst>
              <a:ext uri="{FF2B5EF4-FFF2-40B4-BE49-F238E27FC236}">
                <a16:creationId xmlns:a16="http://schemas.microsoft.com/office/drawing/2014/main" id="{CE001283-50B7-9762-7A93-60612E87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7" y="1001177"/>
            <a:ext cx="2001761" cy="130781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2DC900-2619-E3F4-F34F-62480B91BC0C}"/>
              </a:ext>
            </a:extLst>
          </p:cNvPr>
          <p:cNvSpPr/>
          <p:nvPr/>
        </p:nvSpPr>
        <p:spPr>
          <a:xfrm>
            <a:off x="-21" y="1273256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44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IPCO 2023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05B595-6EC1-675E-A2BF-32BD7FF69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313" y="926817"/>
            <a:ext cx="1409699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48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F620AB-A5D5-032C-AD00-1934FEFAB989}"/>
              </a:ext>
            </a:extLst>
          </p:cNvPr>
          <p:cNvSpPr/>
          <p:nvPr/>
        </p:nvSpPr>
        <p:spPr>
          <a:xfrm>
            <a:off x="0" y="346156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44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IPCO 2024</a:t>
            </a:r>
          </a:p>
        </p:txBody>
      </p:sp>
      <p:sp>
        <p:nvSpPr>
          <p:cNvPr id="5" name="Google Shape;90;p16">
            <a:extLst>
              <a:ext uri="{FF2B5EF4-FFF2-40B4-BE49-F238E27FC236}">
                <a16:creationId xmlns:a16="http://schemas.microsoft.com/office/drawing/2014/main" id="{508C4DC7-A280-8DFB-5C99-3002BD52887A}"/>
              </a:ext>
            </a:extLst>
          </p:cNvPr>
          <p:cNvSpPr/>
          <p:nvPr/>
        </p:nvSpPr>
        <p:spPr>
          <a:xfrm>
            <a:off x="782269" y="4101494"/>
            <a:ext cx="1724594" cy="172459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8;p16">
            <a:extLst>
              <a:ext uri="{FF2B5EF4-FFF2-40B4-BE49-F238E27FC236}">
                <a16:creationId xmlns:a16="http://schemas.microsoft.com/office/drawing/2014/main" id="{42ED72F2-48EC-9EBE-1FEC-E924DE97EE6A}"/>
              </a:ext>
            </a:extLst>
          </p:cNvPr>
          <p:cNvSpPr/>
          <p:nvPr/>
        </p:nvSpPr>
        <p:spPr>
          <a:xfrm>
            <a:off x="3070517" y="4101494"/>
            <a:ext cx="1724594" cy="172459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9;p16">
            <a:extLst>
              <a:ext uri="{FF2B5EF4-FFF2-40B4-BE49-F238E27FC236}">
                <a16:creationId xmlns:a16="http://schemas.microsoft.com/office/drawing/2014/main" id="{BF7AC580-3886-6653-09D8-5C364833CB25}"/>
              </a:ext>
            </a:extLst>
          </p:cNvPr>
          <p:cNvSpPr/>
          <p:nvPr/>
        </p:nvSpPr>
        <p:spPr>
          <a:xfrm>
            <a:off x="5234606" y="4101494"/>
            <a:ext cx="1724594" cy="172459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1;p16">
            <a:extLst>
              <a:ext uri="{FF2B5EF4-FFF2-40B4-BE49-F238E27FC236}">
                <a16:creationId xmlns:a16="http://schemas.microsoft.com/office/drawing/2014/main" id="{BFD80986-DAF8-F013-581B-748475B4A9D8}"/>
              </a:ext>
            </a:extLst>
          </p:cNvPr>
          <p:cNvSpPr/>
          <p:nvPr/>
        </p:nvSpPr>
        <p:spPr>
          <a:xfrm>
            <a:off x="7431877" y="4149280"/>
            <a:ext cx="1724594" cy="172459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3;p16">
            <a:extLst>
              <a:ext uri="{FF2B5EF4-FFF2-40B4-BE49-F238E27FC236}">
                <a16:creationId xmlns:a16="http://schemas.microsoft.com/office/drawing/2014/main" id="{DA8A67D4-252C-C6D1-291A-ADCFDE5DA983}"/>
              </a:ext>
            </a:extLst>
          </p:cNvPr>
          <p:cNvSpPr txBox="1"/>
          <p:nvPr/>
        </p:nvSpPr>
        <p:spPr>
          <a:xfrm>
            <a:off x="4932910" y="5946683"/>
            <a:ext cx="238544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dirty="0"/>
              <a:t>Martin </a:t>
            </a:r>
            <a:r>
              <a:rPr lang="en-US" sz="2000" dirty="0" err="1"/>
              <a:t>Böhm</a:t>
            </a:r>
            <a:endParaRPr lang="en-US" sz="20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Google Shape;94;p16">
            <a:extLst>
              <a:ext uri="{FF2B5EF4-FFF2-40B4-BE49-F238E27FC236}">
                <a16:creationId xmlns:a16="http://schemas.microsoft.com/office/drawing/2014/main" id="{43ED9B2C-8F0B-3407-8B19-89FE6E572C39}"/>
              </a:ext>
            </a:extLst>
          </p:cNvPr>
          <p:cNvSpPr txBox="1"/>
          <p:nvPr/>
        </p:nvSpPr>
        <p:spPr>
          <a:xfrm>
            <a:off x="7101450" y="5916149"/>
            <a:ext cx="23854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dirty="0" err="1"/>
              <a:t>Jarosław</a:t>
            </a:r>
            <a:r>
              <a:rPr lang="en-US" sz="2000" dirty="0"/>
              <a:t> </a:t>
            </a:r>
            <a:r>
              <a:rPr lang="en-US" sz="2000" dirty="0" err="1"/>
              <a:t>Byrka</a:t>
            </a:r>
            <a:r>
              <a:rPr lang="en-US" sz="2000" dirty="0"/>
              <a:t> (chair)</a:t>
            </a:r>
          </a:p>
        </p:txBody>
      </p:sp>
      <p:sp>
        <p:nvSpPr>
          <p:cNvPr id="11" name="Google Shape;95;p16">
            <a:extLst>
              <a:ext uri="{FF2B5EF4-FFF2-40B4-BE49-F238E27FC236}">
                <a16:creationId xmlns:a16="http://schemas.microsoft.com/office/drawing/2014/main" id="{0700AB09-9307-349F-134C-6D4537D37F07}"/>
              </a:ext>
            </a:extLst>
          </p:cNvPr>
          <p:cNvSpPr txBox="1"/>
          <p:nvPr/>
        </p:nvSpPr>
        <p:spPr>
          <a:xfrm>
            <a:off x="2568942" y="5946568"/>
            <a:ext cx="272774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dirty="0"/>
              <a:t>Marcin </a:t>
            </a:r>
            <a:r>
              <a:rPr lang="en-US" sz="2000" dirty="0" err="1"/>
              <a:t>Bieńkowski</a:t>
            </a:r>
            <a:endParaRPr dirty="0"/>
          </a:p>
        </p:txBody>
      </p:sp>
      <p:sp>
        <p:nvSpPr>
          <p:cNvPr id="12" name="Google Shape;96;p16">
            <a:extLst>
              <a:ext uri="{FF2B5EF4-FFF2-40B4-BE49-F238E27FC236}">
                <a16:creationId xmlns:a16="http://schemas.microsoft.com/office/drawing/2014/main" id="{3B6BEA3A-C30E-3270-A6DA-31A574C26253}"/>
              </a:ext>
            </a:extLst>
          </p:cNvPr>
          <p:cNvSpPr txBox="1"/>
          <p:nvPr/>
        </p:nvSpPr>
        <p:spPr>
          <a:xfrm>
            <a:off x="328595" y="5946682"/>
            <a:ext cx="238544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dirty="0"/>
              <a:t>Marek Adamczyk</a:t>
            </a:r>
          </a:p>
        </p:txBody>
      </p:sp>
      <p:sp>
        <p:nvSpPr>
          <p:cNvPr id="3" name="Google Shape;91;p16">
            <a:extLst>
              <a:ext uri="{FF2B5EF4-FFF2-40B4-BE49-F238E27FC236}">
                <a16:creationId xmlns:a16="http://schemas.microsoft.com/office/drawing/2014/main" id="{9E96D570-C5FC-042A-536B-9EA5F4405294}"/>
              </a:ext>
            </a:extLst>
          </p:cNvPr>
          <p:cNvSpPr/>
          <p:nvPr/>
        </p:nvSpPr>
        <p:spPr>
          <a:xfrm>
            <a:off x="9567071" y="4149280"/>
            <a:ext cx="1724594" cy="172459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4;p16">
            <a:extLst>
              <a:ext uri="{FF2B5EF4-FFF2-40B4-BE49-F238E27FC236}">
                <a16:creationId xmlns:a16="http://schemas.microsoft.com/office/drawing/2014/main" id="{B0274ED0-E9A6-2602-4485-33E9A6D144FE}"/>
              </a:ext>
            </a:extLst>
          </p:cNvPr>
          <p:cNvSpPr txBox="1"/>
          <p:nvPr/>
        </p:nvSpPr>
        <p:spPr>
          <a:xfrm>
            <a:off x="9236644" y="5916149"/>
            <a:ext cx="238544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dirty="0" err="1"/>
              <a:t>Łukasz</a:t>
            </a:r>
            <a:r>
              <a:rPr lang="en-US" sz="2000" dirty="0"/>
              <a:t> </a:t>
            </a:r>
            <a:r>
              <a:rPr lang="en-US" sz="2000" dirty="0" err="1"/>
              <a:t>Jeż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F84E5-8DA5-EE4E-D0CC-9A0E2A6891B7}"/>
              </a:ext>
            </a:extLst>
          </p:cNvPr>
          <p:cNvSpPr/>
          <p:nvPr/>
        </p:nvSpPr>
        <p:spPr>
          <a:xfrm>
            <a:off x="-1" y="3218959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ct val="90312"/>
            </a:pPr>
            <a:r>
              <a:rPr lang="en-US" sz="36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Local Committee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835A9-CC39-5E2D-D81B-50F550E206FA}"/>
              </a:ext>
            </a:extLst>
          </p:cNvPr>
          <p:cNvSpPr/>
          <p:nvPr/>
        </p:nvSpPr>
        <p:spPr>
          <a:xfrm>
            <a:off x="4077697" y="1760456"/>
            <a:ext cx="4732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90312"/>
            </a:pPr>
            <a:r>
              <a:rPr lang="en-US" sz="3600" dirty="0">
                <a:solidFill>
                  <a:srgbClr val="176380"/>
                </a:solidFill>
                <a:latin typeface="Posterama" panose="020B0504020200020000" pitchFamily="34" charset="0"/>
                <a:ea typeface="Lobster"/>
                <a:cs typeface="Posterama" panose="020B0504020200020000" pitchFamily="34" charset="0"/>
                <a:sym typeface="Lobster"/>
              </a:rPr>
              <a:t>PC Chair: </a:t>
            </a:r>
            <a:r>
              <a:rPr lang="en-US" sz="3600" dirty="0"/>
              <a:t>Jens </a:t>
            </a:r>
            <a:r>
              <a:rPr lang="en-US" sz="3600" dirty="0" err="1"/>
              <a:t>Vygen</a:t>
            </a:r>
            <a:endParaRPr lang="en-US" sz="3600" dirty="0"/>
          </a:p>
          <a:p>
            <a:pPr lvl="0" algn="ctr">
              <a:buClr>
                <a:srgbClr val="FF0000"/>
              </a:buClr>
              <a:buSzPct val="90312"/>
            </a:pPr>
            <a:endParaRPr lang="en-US" sz="3600" dirty="0">
              <a:solidFill>
                <a:srgbClr val="176380"/>
              </a:solidFill>
              <a:latin typeface="Posterama" panose="020B0504020200020000" pitchFamily="34" charset="0"/>
              <a:ea typeface="Lobster"/>
              <a:cs typeface="Posterama" panose="020B0504020200020000" pitchFamily="34" charset="0"/>
              <a:sym typeface="Lobster"/>
            </a:endParaRPr>
          </a:p>
        </p:txBody>
      </p:sp>
      <p:sp>
        <p:nvSpPr>
          <p:cNvPr id="16" name="Google Shape;89;p16">
            <a:extLst>
              <a:ext uri="{FF2B5EF4-FFF2-40B4-BE49-F238E27FC236}">
                <a16:creationId xmlns:a16="http://schemas.microsoft.com/office/drawing/2014/main" id="{C834903D-6D02-7912-E2E5-726980478439}"/>
              </a:ext>
            </a:extLst>
          </p:cNvPr>
          <p:cNvSpPr/>
          <p:nvPr/>
        </p:nvSpPr>
        <p:spPr>
          <a:xfrm>
            <a:off x="1969803" y="1236190"/>
            <a:ext cx="1724594" cy="172459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12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3AAD-B063-1520-4F38-C2F1537B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20" y="160827"/>
            <a:ext cx="3256788" cy="1181067"/>
          </a:xfrm>
        </p:spPr>
        <p:txBody>
          <a:bodyPr/>
          <a:lstStyle/>
          <a:p>
            <a:r>
              <a:rPr lang="en-US" dirty="0"/>
              <a:t>Our Sponsors</a:t>
            </a:r>
          </a:p>
        </p:txBody>
      </p:sp>
      <p:pic>
        <p:nvPicPr>
          <p:cNvPr id="21" name="Picture 20" descr="A picture containing text, fireworks, font, graphics&#10;&#10;Description automatically generated">
            <a:extLst>
              <a:ext uri="{FF2B5EF4-FFF2-40B4-BE49-F238E27FC236}">
                <a16:creationId xmlns:a16="http://schemas.microsoft.com/office/drawing/2014/main" id="{089B6F58-59F3-AB47-9374-910F6BAC5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9" y="1265279"/>
            <a:ext cx="2494552" cy="1645920"/>
          </a:xfrm>
          <a:prstGeom prst="rect">
            <a:avLst/>
          </a:prstGeom>
        </p:spPr>
      </p:pic>
      <p:pic>
        <p:nvPicPr>
          <p:cNvPr id="23" name="Picture 22" descr="A picture containing text, logo, symbol, emblem&#10;&#10;Description automatically generated">
            <a:extLst>
              <a:ext uri="{FF2B5EF4-FFF2-40B4-BE49-F238E27FC236}">
                <a16:creationId xmlns:a16="http://schemas.microsoft.com/office/drawing/2014/main" id="{79BDAD3F-22E5-76C7-E619-FBD93E5A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8" y="3176273"/>
            <a:ext cx="2851754" cy="1645920"/>
          </a:xfrm>
          <a:prstGeom prst="rect">
            <a:avLst/>
          </a:prstGeom>
        </p:spPr>
      </p:pic>
      <p:pic>
        <p:nvPicPr>
          <p:cNvPr id="27" name="Picture 26" descr="A picture containing text, emblem, logo, trademark&#10;&#10;Description automatically generated">
            <a:extLst>
              <a:ext uri="{FF2B5EF4-FFF2-40B4-BE49-F238E27FC236}">
                <a16:creationId xmlns:a16="http://schemas.microsoft.com/office/drawing/2014/main" id="{56DDC077-D202-8D1F-A5E7-CB2FB12BA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595" y="3267713"/>
            <a:ext cx="3405366" cy="1554480"/>
          </a:xfrm>
          <a:prstGeom prst="rect">
            <a:avLst/>
          </a:prstGeom>
        </p:spPr>
      </p:pic>
      <p:pic>
        <p:nvPicPr>
          <p:cNvPr id="29" name="Picture 28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7CE990A3-3668-4EA7-6D63-AB80D2ABE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517" y="5336111"/>
            <a:ext cx="2820113" cy="1005840"/>
          </a:xfrm>
          <a:prstGeom prst="rect">
            <a:avLst/>
          </a:prstGeom>
        </p:spPr>
      </p:pic>
      <p:pic>
        <p:nvPicPr>
          <p:cNvPr id="31" name="Picture 30" descr="A picture containing graphics, font, colorfulness, circle&#10;&#10;Description automatically generated">
            <a:extLst>
              <a:ext uri="{FF2B5EF4-FFF2-40B4-BE49-F238E27FC236}">
                <a16:creationId xmlns:a16="http://schemas.microsoft.com/office/drawing/2014/main" id="{C3EAFDF5-6CC0-9809-BB33-8F56F2CDC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02" y="5336111"/>
            <a:ext cx="3084021" cy="1005840"/>
          </a:xfrm>
          <a:prstGeom prst="rect">
            <a:avLst/>
          </a:prstGeom>
        </p:spPr>
      </p:pic>
      <p:pic>
        <p:nvPicPr>
          <p:cNvPr id="33" name="Picture 32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3D5D913D-D5D8-55F1-50E9-E2CC179CD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043" y="3542033"/>
            <a:ext cx="3756184" cy="1005840"/>
          </a:xfrm>
          <a:prstGeom prst="rect">
            <a:avLst/>
          </a:prstGeom>
        </p:spPr>
      </p:pic>
      <p:pic>
        <p:nvPicPr>
          <p:cNvPr id="35" name="Picture 34" descr="A picture containing font, graphics, graphic design, screenshot&#10;&#10;Description automatically generated">
            <a:extLst>
              <a:ext uri="{FF2B5EF4-FFF2-40B4-BE49-F238E27FC236}">
                <a16:creationId xmlns:a16="http://schemas.microsoft.com/office/drawing/2014/main" id="{489905FD-5DC8-1B33-2CC1-B4EB033E6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0863" y="1605717"/>
            <a:ext cx="4492752" cy="1005840"/>
          </a:xfrm>
          <a:prstGeom prst="rect">
            <a:avLst/>
          </a:prstGeom>
        </p:spPr>
      </p:pic>
      <p:pic>
        <p:nvPicPr>
          <p:cNvPr id="37" name="Picture 36" descr="A picture containing emblem, symbol, crest, bird&#10;&#10;Description automatically generated">
            <a:extLst>
              <a:ext uri="{FF2B5EF4-FFF2-40B4-BE49-F238E27FC236}">
                <a16:creationId xmlns:a16="http://schemas.microsoft.com/office/drawing/2014/main" id="{AF47FF3A-FD6B-7FDC-5902-F53F29FF61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9012" y="999074"/>
            <a:ext cx="1964531" cy="2011680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6808769-6026-8035-8AD7-8682915911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7065" y="5316649"/>
            <a:ext cx="364655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53278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201</Words>
  <Application>Microsoft Macintosh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Next LT Pro</vt:lpstr>
      <vt:lpstr>Avenir Next LT Pro Light</vt:lpstr>
      <vt:lpstr>Calibri</vt:lpstr>
      <vt:lpstr>Helvetica Neue Light</vt:lpstr>
      <vt:lpstr>MyriadPro</vt:lpstr>
      <vt:lpstr>Posterama</vt:lpstr>
      <vt:lpstr>EncaseVTI</vt:lpstr>
      <vt:lpstr>Integer Programming and Combinatorial Optimization   24th International Conference Madison, WI, USA June 21–23,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Sponsors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 Programming and Combinatorial Optimization   24th International Conference Madison, WI, USA June 21–23, 2023</dc:title>
  <dc:creator>Alberto Del Pia</dc:creator>
  <cp:lastModifiedBy>Alberto Del Pia</cp:lastModifiedBy>
  <cp:revision>17</cp:revision>
  <dcterms:created xsi:type="dcterms:W3CDTF">2023-06-18T14:29:34Z</dcterms:created>
  <dcterms:modified xsi:type="dcterms:W3CDTF">2023-06-23T16:24:57Z</dcterms:modified>
</cp:coreProperties>
</file>