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57" r:id="rId4"/>
    <p:sldId id="258" r:id="rId5"/>
    <p:sldId id="264" r:id="rId6"/>
    <p:sldId id="260" r:id="rId7"/>
    <p:sldId id="259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9"/>
    <p:restoredTop sz="94720"/>
  </p:normalViewPr>
  <p:slideViewPr>
    <p:cSldViewPr snapToGrid="0">
      <p:cViewPr varScale="1">
        <p:scale>
          <a:sx n="102" d="100"/>
          <a:sy n="102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6A15-6E39-4FFA-B5DC-89EB633E6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371600"/>
            <a:ext cx="8127574" cy="273644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69311-3201-45EC-B973-82EC27DA5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299358"/>
            <a:ext cx="8127574" cy="118704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AE4B9-EDEF-4A2C-B464-332C5C62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951-4861-4549-8E72-CEECA89E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E1401-5637-41BC-AC21-89105645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6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D0E6-AD36-493C-9DC3-5ACC2059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B8558-FA83-4F6C-A6D1-2DF9D3F74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38299" y="2057399"/>
            <a:ext cx="8915401" cy="41148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DE619-0CC6-4480-ABDE-277D36BD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791E6-BE35-4ECA-8AD1-E8EC09B8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94606-B928-42D6-85CC-9576F60E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2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18D8A-5002-491C-922A-E9624E2DB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882C6-2BE9-4E25-B8BB-A2346A2B0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BEFF9-B3BC-4C07-BF6C-2E3C91B5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F4CF6-CDF1-4AFD-8319-71FD4FED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A026-57F4-47F7-B4F0-E0D48E01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0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3747-9ADB-4FCC-89CE-6E84D134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C9C6-5D7D-4249-8820-D4C99D0A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F35F7-46A1-40A9-ACD7-C4923992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45637-B780-4999-A87D-0039BC5A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9777F-E471-4CC5-B27B-137CB061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4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CB1D-064E-46DE-B533-7CDA331E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748406"/>
            <a:ext cx="8115300" cy="273799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222C0-D002-4A94-BAFF-FD1A1CCA6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1371600"/>
            <a:ext cx="8115300" cy="13332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7D7E-EC9F-4AA5-A559-EF556C6A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7A8EE-88C1-400C-A23F-656DC76B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245A4-F9C6-44E9-929F-78C657C8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4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F34F-B65E-4FA0-87E8-8890F482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9382348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5A67-10CA-4531-93E1-39892C087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8297" y="2057400"/>
            <a:ext cx="4553103" cy="4125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2BE36-0CAF-4D92-9AC2-9249276B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2057400"/>
            <a:ext cx="4543647" cy="412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36479-3B04-43BD-9B59-DBF6CA2B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D4449-57DB-41D2-B49E-694E7C13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0CC2C-E50B-47D2-B62F-D5C4C9CD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4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530B-D0F2-4FC4-A10F-1E54EF82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755118"/>
            <a:ext cx="9378304" cy="12227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8865C-9D06-4FA3-BA3D-7187BB41B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56570-8F97-4B7E-A805-96925AC47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8300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7EF54-F63F-4730-99EE-0E472578F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7213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8453E-B012-4889-9F49-E1351532A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7213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FC47A-8514-4C98-B1BE-FF6CC666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6/21/23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4301A-D375-4163-9488-27A9CDC6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D6105-4A37-4D4B-9BE8-715FB732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0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007F-6649-4D23-8869-C1CC29D0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B85A1-41F9-4BC1-9C40-3E5D5C04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23774-EAA9-47ED-87EF-EE2B29A2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26550-DD4D-45E2-8916-8314C5D0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2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5FACD-1A4D-49F3-8EA8-21B5C1A6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6/21/23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FD9DD-0E4E-4C36-AF85-B3EAD7FE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6F4C8-14FA-4405-85EE-ABF53FB0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8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7C28-5DEE-493D-ABAD-38E4F2D7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621" y="1085481"/>
            <a:ext cx="365118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E79C5-E567-4F12-96B8-8BBEAE3D8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0" y="1132676"/>
            <a:ext cx="5289480" cy="4728374"/>
          </a:xfrm>
        </p:spPr>
        <p:txBody>
          <a:bodyPr/>
          <a:lstStyle>
            <a:lvl1pPr>
              <a:lnSpc>
                <a:spcPct val="110000"/>
              </a:lnSpc>
              <a:defRPr sz="3200"/>
            </a:lvl1pPr>
            <a:lvl2pPr>
              <a:lnSpc>
                <a:spcPct val="110000"/>
              </a:lnSpc>
              <a:defRPr sz="28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3DF7F-0B5C-40CE-A65F-779FA7EF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5621" y="2748406"/>
            <a:ext cx="365118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2248C-1826-4833-9592-383B5873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219DC-2646-42AD-897A-EB765DCB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238D7-4EEA-475B-B1CA-C44B89BE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8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65BE-C907-4660-A586-71C6A1D1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85481"/>
            <a:ext cx="365760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4C8A9-67DF-419C-B2FC-3A879CCEF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6900" y="1061885"/>
            <a:ext cx="5331069" cy="47755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A94A1-3058-402A-9C3F-2F210D91D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2748406"/>
            <a:ext cx="365760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3CA50-C8D8-4F83-B2F6-BCE82586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E5BE3-7B02-4281-BD90-C1FAAF63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E256D-ACD5-438F-BA6F-605E5260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8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1A689-589E-4A73-9313-EF44F7E4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B11B8-9E77-4144-B9C1-FD164D9A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57400"/>
            <a:ext cx="8915402" cy="41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E4CC-CF79-4C8D-9E5F-1BB517435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6/21/23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79449-05F6-4BC7-95DF-F04E1F161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7FE5-2D1F-4ECC-9460-08145C3BB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0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Rectangle 8">
            <a:extLst>
              <a:ext uri="{FF2B5EF4-FFF2-40B4-BE49-F238E27FC236}">
                <a16:creationId xmlns:a16="http://schemas.microsoft.com/office/drawing/2014/main" id="{BE229233-9672-4675-99B7-6CBCEF1CD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4CEAB019-AB0B-06B2-202B-AD64A42FC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5" r="13886" b="-2"/>
          <a:stretch/>
        </p:blipFill>
        <p:spPr>
          <a:xfrm>
            <a:off x="20" y="-2"/>
            <a:ext cx="8115280" cy="6858001"/>
          </a:xfrm>
          <a:prstGeom prst="rect">
            <a:avLst/>
          </a:prstGeom>
        </p:spPr>
      </p:pic>
      <p:sp>
        <p:nvSpPr>
          <p:cNvPr id="372" name="Rectangle 10">
            <a:extLst>
              <a:ext uri="{FF2B5EF4-FFF2-40B4-BE49-F238E27FC236}">
                <a16:creationId xmlns:a16="http://schemas.microsoft.com/office/drawing/2014/main" id="{EC5FF010-B53C-46BE-BEEF-AF926A00F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8500" y="2057400"/>
            <a:ext cx="4876800" cy="274320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12">
            <a:extLst>
              <a:ext uri="{FF2B5EF4-FFF2-40B4-BE49-F238E27FC236}">
                <a16:creationId xmlns:a16="http://schemas.microsoft.com/office/drawing/2014/main" id="{8509AD9C-1F43-4138-A72B-8CA988EDD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300" y="2057400"/>
            <a:ext cx="3276600" cy="274320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66E8C-127E-E7C5-C0E0-39CFAF09E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2502489"/>
            <a:ext cx="3314700" cy="1853023"/>
          </a:xfrm>
        </p:spPr>
        <p:txBody>
          <a:bodyPr anchor="ctr">
            <a:normAutofit/>
          </a:bodyPr>
          <a:lstStyle/>
          <a:p>
            <a:r>
              <a:rPr lang="en-US" sz="1800" b="1" dirty="0">
                <a:solidFill>
                  <a:srgbClr val="AA112D"/>
                </a:solidFill>
                <a:effectLst/>
                <a:latin typeface="MyriadPro"/>
              </a:rPr>
              <a:t>Integer Programming and Combinatorial Optimization </a:t>
            </a:r>
            <a:br>
              <a:rPr lang="en-US" sz="1200" dirty="0">
                <a:effectLst/>
              </a:rPr>
            </a:br>
            <a:br>
              <a:rPr lang="en-US" sz="1200" dirty="0">
                <a:effectLst/>
              </a:rPr>
            </a:br>
            <a:r>
              <a:rPr lang="en-US" sz="1800" b="1" dirty="0">
                <a:solidFill>
                  <a:srgbClr val="AA112D"/>
                </a:solidFill>
                <a:effectLst/>
                <a:latin typeface="MyriadPro"/>
              </a:rPr>
              <a:t>24th International Conference Madison, WI, USA</a:t>
            </a:r>
            <a:br>
              <a:rPr lang="en-US" sz="1800" b="1" dirty="0">
                <a:solidFill>
                  <a:srgbClr val="AA112D"/>
                </a:solidFill>
                <a:effectLst/>
                <a:latin typeface="MyriadPro"/>
              </a:rPr>
            </a:br>
            <a:r>
              <a:rPr lang="en-US" sz="1800" b="1" dirty="0">
                <a:solidFill>
                  <a:srgbClr val="AA112D"/>
                </a:solidFill>
                <a:effectLst/>
                <a:latin typeface="MyriadPro"/>
              </a:rPr>
              <a:t>June 21–23, 2023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7B940-5E46-F9B4-67C5-C6DA7122F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0055" y="2502489"/>
            <a:ext cx="2289028" cy="1853023"/>
          </a:xfrm>
        </p:spPr>
        <p:txBody>
          <a:bodyPr anchor="ctr">
            <a:normAutofit/>
          </a:bodyPr>
          <a:lstStyle/>
          <a:p>
            <a:r>
              <a:rPr lang="en-US" sz="1600" dirty="0"/>
              <a:t>IPCO 2023</a:t>
            </a:r>
          </a:p>
        </p:txBody>
      </p:sp>
    </p:spTree>
    <p:extLst>
      <p:ext uri="{BB962C8B-B14F-4D97-AF65-F5344CB8AC3E}">
        <p14:creationId xmlns:p14="http://schemas.microsoft.com/office/powerpoint/2010/main" val="16957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yellow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C50ECF8B-07FA-2094-E97C-ED03BBD21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300" y="550862"/>
            <a:ext cx="6049400" cy="14557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3F0FB2-FCD7-9A49-C8D6-FEA18844B6B6}"/>
              </a:ext>
            </a:extLst>
          </p:cNvPr>
          <p:cNvSpPr txBox="1"/>
          <p:nvPr/>
        </p:nvSpPr>
        <p:spPr>
          <a:xfrm>
            <a:off x="2402928" y="324433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IPCO Steering Committee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7453E8-DE74-E988-9211-CC6528323E44}"/>
              </a:ext>
            </a:extLst>
          </p:cNvPr>
          <p:cNvSpPr txBox="1"/>
          <p:nvPr/>
        </p:nvSpPr>
        <p:spPr>
          <a:xfrm>
            <a:off x="6096000" y="3152001"/>
            <a:ext cx="3899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Jochen </a:t>
            </a:r>
            <a:r>
              <a:rPr lang="en-US" dirty="0" err="1"/>
              <a:t>Könemann</a:t>
            </a:r>
            <a:r>
              <a:rPr lang="en-US" dirty="0"/>
              <a:t> (Chair)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Karen Aardal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Giacomo </a:t>
            </a:r>
            <a:r>
              <a:rPr lang="en-US" dirty="0" err="1"/>
              <a:t>Zambelli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3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362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0767-CB50-2D71-6415-3B45B172C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430967"/>
            <a:ext cx="8915402" cy="1371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+mj-lt"/>
              </a:rPr>
              <a:t>Program Committee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04A93-1CA6-C0F7-74EB-1A42D04B7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302" y="1802567"/>
            <a:ext cx="4457700" cy="4137259"/>
          </a:xfrm>
        </p:spPr>
        <p:txBody>
          <a:bodyPr>
            <a:noAutofit/>
          </a:bodyPr>
          <a:lstStyle/>
          <a:p>
            <a:r>
              <a:rPr lang="en-US" sz="1600" b="1" dirty="0" err="1"/>
              <a:t>Merve</a:t>
            </a:r>
            <a:r>
              <a:rPr lang="en-US" sz="1600" b="1" dirty="0"/>
              <a:t> </a:t>
            </a:r>
            <a:r>
              <a:rPr lang="en-US" sz="1600" b="1" dirty="0" err="1"/>
              <a:t>Bodur</a:t>
            </a:r>
            <a:r>
              <a:rPr lang="en-US" sz="1600" b="1" dirty="0"/>
              <a:t>,</a:t>
            </a:r>
            <a:r>
              <a:rPr lang="en-US" sz="1600" dirty="0"/>
              <a:t> University of Toronto</a:t>
            </a:r>
          </a:p>
          <a:p>
            <a:r>
              <a:rPr lang="en-US" sz="1600" b="1" dirty="0"/>
              <a:t>José Correa,</a:t>
            </a:r>
            <a:r>
              <a:rPr lang="en-US" sz="1600" dirty="0"/>
              <a:t> Universidad de Chile</a:t>
            </a:r>
          </a:p>
          <a:p>
            <a:r>
              <a:rPr lang="en-US" sz="1600" b="1" dirty="0"/>
              <a:t>Alberto Del Pia,</a:t>
            </a:r>
            <a:r>
              <a:rPr lang="en-US" sz="1600" dirty="0"/>
              <a:t> UW-Madison</a:t>
            </a:r>
          </a:p>
          <a:p>
            <a:r>
              <a:rPr lang="en-US" sz="1600" b="1" dirty="0"/>
              <a:t>Yuri Faenza,</a:t>
            </a:r>
            <a:r>
              <a:rPr lang="en-US" sz="1600" dirty="0"/>
              <a:t> Columbia University</a:t>
            </a:r>
          </a:p>
          <a:p>
            <a:r>
              <a:rPr lang="en-US" sz="1600" b="1" dirty="0"/>
              <a:t>Volker </a:t>
            </a:r>
            <a:r>
              <a:rPr lang="en-US" sz="1600" b="1" dirty="0" err="1"/>
              <a:t>Kaibel</a:t>
            </a:r>
            <a:r>
              <a:rPr lang="en-US" sz="1600" b="1" dirty="0"/>
              <a:t>, </a:t>
            </a:r>
            <a:r>
              <a:rPr lang="en-US" sz="1600" dirty="0"/>
              <a:t>OVGU Magdeburg (Chair)</a:t>
            </a:r>
          </a:p>
          <a:p>
            <a:r>
              <a:rPr lang="en-US" sz="1600" b="1" dirty="0" err="1"/>
              <a:t>Simge</a:t>
            </a:r>
            <a:r>
              <a:rPr lang="en-US" sz="1600" b="1" dirty="0"/>
              <a:t> </a:t>
            </a:r>
            <a:r>
              <a:rPr lang="en-US" sz="1600" b="1" dirty="0" err="1"/>
              <a:t>Küçükyavuz</a:t>
            </a:r>
            <a:r>
              <a:rPr lang="en-US" sz="1600" b="1" dirty="0"/>
              <a:t>,</a:t>
            </a:r>
            <a:r>
              <a:rPr lang="en-US" sz="1600" dirty="0"/>
              <a:t> Northwestern University</a:t>
            </a:r>
          </a:p>
          <a:p>
            <a:r>
              <a:rPr lang="en-US" sz="1600" b="1" dirty="0"/>
              <a:t>Andrea Lodi,</a:t>
            </a:r>
            <a:r>
              <a:rPr lang="en-US" sz="1600" dirty="0"/>
              <a:t> Cornell Tech</a:t>
            </a:r>
          </a:p>
          <a:p>
            <a:r>
              <a:rPr lang="en-US" sz="1600" b="1" dirty="0"/>
              <a:t>Diego Moran,</a:t>
            </a:r>
            <a:r>
              <a:rPr lang="en-US" sz="1600" dirty="0"/>
              <a:t> Universidad Adolfo </a:t>
            </a:r>
            <a:r>
              <a:rPr lang="en-US" sz="1600" dirty="0" err="1"/>
              <a:t>Ibañez</a:t>
            </a:r>
            <a:endParaRPr lang="en-US" sz="1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26F2C1-85F5-7F9E-43D6-E076CC4C9148}"/>
              </a:ext>
            </a:extLst>
          </p:cNvPr>
          <p:cNvSpPr txBox="1">
            <a:spLocks/>
          </p:cNvSpPr>
          <p:nvPr/>
        </p:nvSpPr>
        <p:spPr>
          <a:xfrm>
            <a:off x="6737131" y="1802566"/>
            <a:ext cx="4457700" cy="4137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Giacomo </a:t>
            </a:r>
            <a:r>
              <a:rPr lang="en-US" sz="1600" b="1" dirty="0" err="1"/>
              <a:t>Nannicini</a:t>
            </a:r>
            <a:r>
              <a:rPr lang="en-US" sz="1600" b="1" dirty="0"/>
              <a:t>,</a:t>
            </a:r>
            <a:r>
              <a:rPr lang="en-US" sz="1600" dirty="0"/>
              <a:t> IBM Research</a:t>
            </a:r>
          </a:p>
          <a:p>
            <a:r>
              <a:rPr lang="en-US" sz="1600" b="1" dirty="0"/>
              <a:t>Britta </a:t>
            </a:r>
            <a:r>
              <a:rPr lang="en-US" sz="1600" b="1" dirty="0" err="1"/>
              <a:t>Peis</a:t>
            </a:r>
            <a:r>
              <a:rPr lang="en-US" sz="1600" b="1" dirty="0"/>
              <a:t>,</a:t>
            </a:r>
            <a:r>
              <a:rPr lang="en-US" sz="1600" dirty="0"/>
              <a:t> RWTH Aachen</a:t>
            </a:r>
          </a:p>
          <a:p>
            <a:r>
              <a:rPr lang="en-US" sz="1600" b="1" dirty="0"/>
              <a:t>Mohit Singh,</a:t>
            </a:r>
            <a:r>
              <a:rPr lang="en-US" sz="1600" dirty="0"/>
              <a:t> Georgia Tech</a:t>
            </a:r>
          </a:p>
          <a:p>
            <a:r>
              <a:rPr lang="en-US" sz="1600" b="1" dirty="0"/>
              <a:t>Martin </a:t>
            </a:r>
            <a:r>
              <a:rPr lang="en-US" sz="1600" b="1" dirty="0" err="1"/>
              <a:t>Skutella</a:t>
            </a:r>
            <a:r>
              <a:rPr lang="en-US" sz="1600" b="1" dirty="0"/>
              <a:t>,</a:t>
            </a:r>
            <a:r>
              <a:rPr lang="en-US" sz="1600" dirty="0"/>
              <a:t> TU Berlin</a:t>
            </a:r>
          </a:p>
          <a:p>
            <a:r>
              <a:rPr lang="en-US" sz="1600" b="1" dirty="0"/>
              <a:t>Juan Pablo </a:t>
            </a:r>
            <a:r>
              <a:rPr lang="en-US" sz="1600" b="1" dirty="0" err="1"/>
              <a:t>Vielma</a:t>
            </a:r>
            <a:r>
              <a:rPr lang="en-US" sz="1600" b="1" dirty="0"/>
              <a:t>,</a:t>
            </a:r>
            <a:r>
              <a:rPr lang="en-US" sz="1600" dirty="0"/>
              <a:t> Google</a:t>
            </a:r>
          </a:p>
          <a:p>
            <a:r>
              <a:rPr lang="en-US" sz="1600" b="1" dirty="0"/>
              <a:t>Jens </a:t>
            </a:r>
            <a:r>
              <a:rPr lang="en-US" sz="1600" b="1" dirty="0" err="1"/>
              <a:t>Vygen</a:t>
            </a:r>
            <a:r>
              <a:rPr lang="en-US" sz="1600" b="1" dirty="0"/>
              <a:t>,</a:t>
            </a:r>
            <a:r>
              <a:rPr lang="en-US" sz="1600" dirty="0"/>
              <a:t> Universität Bonn</a:t>
            </a:r>
          </a:p>
          <a:p>
            <a:r>
              <a:rPr lang="en-US" sz="1600" b="1" dirty="0"/>
              <a:t>Stefan </a:t>
            </a:r>
            <a:r>
              <a:rPr lang="en-US" sz="1600" b="1" dirty="0" err="1"/>
              <a:t>Weltge</a:t>
            </a:r>
            <a:r>
              <a:rPr lang="en-US" sz="1600" b="1" dirty="0"/>
              <a:t>,</a:t>
            </a:r>
            <a:r>
              <a:rPr lang="en-US" sz="1600" dirty="0"/>
              <a:t> TU München</a:t>
            </a:r>
          </a:p>
          <a:p>
            <a:r>
              <a:rPr lang="en-US" sz="1600" b="1" dirty="0"/>
              <a:t>Giacomo </a:t>
            </a:r>
            <a:r>
              <a:rPr lang="en-US" sz="1600" b="1" dirty="0" err="1"/>
              <a:t>Zambelli</a:t>
            </a:r>
            <a:r>
              <a:rPr lang="en-US" sz="1600" b="1" dirty="0"/>
              <a:t>,</a:t>
            </a:r>
            <a:r>
              <a:rPr lang="en-US" sz="1600" dirty="0"/>
              <a:t> 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ED988-4301-DA0B-EA50-15D44C097EF7}"/>
              </a:ext>
            </a:extLst>
          </p:cNvPr>
          <p:cNvSpPr txBox="1"/>
          <p:nvPr/>
        </p:nvSpPr>
        <p:spPr>
          <a:xfrm>
            <a:off x="1031499" y="5802868"/>
            <a:ext cx="1016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119 submissions / 33 accepted papers / acceptance ratio 28%</a:t>
            </a:r>
          </a:p>
        </p:txBody>
      </p:sp>
    </p:spTree>
    <p:extLst>
      <p:ext uri="{BB962C8B-B14F-4D97-AF65-F5344CB8AC3E}">
        <p14:creationId xmlns:p14="http://schemas.microsoft.com/office/powerpoint/2010/main" val="1336691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7A49C-4819-3348-DC0E-0D2FE24DA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0"/>
            <a:ext cx="8915402" cy="1371600"/>
          </a:xfrm>
        </p:spPr>
        <p:txBody>
          <a:bodyPr/>
          <a:lstStyle/>
          <a:p>
            <a:r>
              <a:rPr lang="en-US" dirty="0"/>
              <a:t>Local Organizing Committee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7BC5FE-394C-21D1-95FE-352C8B23C293}"/>
              </a:ext>
            </a:extLst>
          </p:cNvPr>
          <p:cNvSpPr txBox="1">
            <a:spLocks/>
          </p:cNvSpPr>
          <p:nvPr/>
        </p:nvSpPr>
        <p:spPr>
          <a:xfrm>
            <a:off x="1204742" y="1924848"/>
            <a:ext cx="3403258" cy="41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Local Committee</a:t>
            </a:r>
          </a:p>
          <a:p>
            <a:r>
              <a:rPr lang="en-US" dirty="0" err="1"/>
              <a:t>Styliana</a:t>
            </a:r>
            <a:r>
              <a:rPr lang="en-US" dirty="0"/>
              <a:t> </a:t>
            </a:r>
            <a:r>
              <a:rPr lang="en-US" dirty="0" err="1"/>
              <a:t>Avraamidou</a:t>
            </a:r>
            <a:endParaRPr lang="en-US" dirty="0"/>
          </a:p>
          <a:p>
            <a:r>
              <a:rPr lang="en-US" dirty="0"/>
              <a:t>Alberto Del Pia (Chair)</a:t>
            </a:r>
          </a:p>
          <a:p>
            <a:r>
              <a:rPr lang="en-US" dirty="0"/>
              <a:t>Jeff </a:t>
            </a:r>
            <a:r>
              <a:rPr lang="en-US" dirty="0" err="1"/>
              <a:t>Linderoth</a:t>
            </a:r>
            <a:endParaRPr lang="en-US" dirty="0"/>
          </a:p>
          <a:p>
            <a:r>
              <a:rPr lang="en-US" dirty="0"/>
              <a:t>Jim Luedtke</a:t>
            </a:r>
          </a:p>
          <a:p>
            <a:r>
              <a:rPr lang="en-US" dirty="0"/>
              <a:t>Carla </a:t>
            </a:r>
            <a:r>
              <a:rPr lang="en-US" dirty="0" err="1"/>
              <a:t>Michini</a:t>
            </a:r>
            <a:endParaRPr lang="en-US" dirty="0"/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2B6EC9-E5BF-064E-87EE-7A2C590F280E}"/>
              </a:ext>
            </a:extLst>
          </p:cNvPr>
          <p:cNvSpPr>
            <a:spLocks noChangeAspect="1"/>
          </p:cNvSpPr>
          <p:nvPr/>
        </p:nvSpPr>
        <p:spPr>
          <a:xfrm>
            <a:off x="5582370" y="4668048"/>
            <a:ext cx="1828800" cy="1828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FD7FE4-EE14-C2F0-193D-3798E4E85367}"/>
              </a:ext>
            </a:extLst>
          </p:cNvPr>
          <p:cNvSpPr>
            <a:spLocks noChangeAspect="1"/>
          </p:cNvSpPr>
          <p:nvPr/>
        </p:nvSpPr>
        <p:spPr>
          <a:xfrm>
            <a:off x="7601148" y="4668048"/>
            <a:ext cx="1828800" cy="18288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119F36-FD99-E6AB-A2CF-F3C7CECC30E7}"/>
              </a:ext>
            </a:extLst>
          </p:cNvPr>
          <p:cNvSpPr>
            <a:spLocks noChangeAspect="1"/>
          </p:cNvSpPr>
          <p:nvPr/>
        </p:nvSpPr>
        <p:spPr>
          <a:xfrm>
            <a:off x="9619926" y="4668048"/>
            <a:ext cx="1828800" cy="18288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C20E06-3E90-F5E5-F5F0-D5401A928130}"/>
              </a:ext>
            </a:extLst>
          </p:cNvPr>
          <p:cNvSpPr>
            <a:spLocks noChangeAspect="1"/>
          </p:cNvSpPr>
          <p:nvPr/>
        </p:nvSpPr>
        <p:spPr>
          <a:xfrm>
            <a:off x="6591759" y="2839248"/>
            <a:ext cx="1828800" cy="18288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290917-085C-89A3-739A-9323F2B133C9}"/>
              </a:ext>
            </a:extLst>
          </p:cNvPr>
          <p:cNvSpPr>
            <a:spLocks/>
          </p:cNvSpPr>
          <p:nvPr/>
        </p:nvSpPr>
        <p:spPr>
          <a:xfrm>
            <a:off x="8610537" y="2839248"/>
            <a:ext cx="1863091" cy="18288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FF2D54-BD84-CE6B-7C5C-FABB1C807DFC}"/>
              </a:ext>
            </a:extLst>
          </p:cNvPr>
          <p:cNvSpPr>
            <a:spLocks/>
          </p:cNvSpPr>
          <p:nvPr/>
        </p:nvSpPr>
        <p:spPr>
          <a:xfrm>
            <a:off x="7584002" y="1010448"/>
            <a:ext cx="1863091" cy="18288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7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7A49C-4819-3348-DC0E-0D2FE24DA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0"/>
            <a:ext cx="8915402" cy="1371600"/>
          </a:xfrm>
        </p:spPr>
        <p:txBody>
          <a:bodyPr/>
          <a:lstStyle/>
          <a:p>
            <a:r>
              <a:rPr lang="en-US" dirty="0"/>
              <a:t>More Local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F4B18-23FC-D99F-E75A-B6D9058EE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9806" y="1392832"/>
            <a:ext cx="3563895" cy="6104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PhD Student team</a:t>
            </a:r>
          </a:p>
          <a:p>
            <a:r>
              <a:rPr lang="en-US" dirty="0" err="1"/>
              <a:t>Bainian</a:t>
            </a:r>
            <a:r>
              <a:rPr lang="en-US" dirty="0"/>
              <a:t> Hao</a:t>
            </a:r>
          </a:p>
          <a:p>
            <a:r>
              <a:rPr lang="en-US" dirty="0" err="1"/>
              <a:t>Dekun</a:t>
            </a:r>
            <a:r>
              <a:rPr lang="en-US" dirty="0"/>
              <a:t> Zhou</a:t>
            </a:r>
          </a:p>
          <a:p>
            <a:r>
              <a:rPr lang="en-US" dirty="0"/>
              <a:t>Akhilesh </a:t>
            </a:r>
            <a:r>
              <a:rPr lang="en-US" dirty="0" err="1"/>
              <a:t>Soni</a:t>
            </a:r>
            <a:endParaRPr lang="en-US" dirty="0"/>
          </a:p>
          <a:p>
            <a:r>
              <a:rPr lang="en-US" dirty="0"/>
              <a:t>Ramsey </a:t>
            </a:r>
            <a:r>
              <a:rPr lang="en-US" dirty="0" err="1"/>
              <a:t>Rossmann</a:t>
            </a:r>
            <a:endParaRPr lang="en-US" dirty="0"/>
          </a:p>
          <a:p>
            <a:r>
              <a:rPr lang="en-US" dirty="0"/>
              <a:t>Harshit Kothari</a:t>
            </a:r>
          </a:p>
          <a:p>
            <a:r>
              <a:rPr lang="en-US" dirty="0" err="1"/>
              <a:t>Woojin</a:t>
            </a:r>
            <a:r>
              <a:rPr lang="en-US" dirty="0"/>
              <a:t> Kim</a:t>
            </a:r>
          </a:p>
          <a:p>
            <a:r>
              <a:rPr lang="en-US" dirty="0" err="1"/>
              <a:t>Zhichao</a:t>
            </a:r>
            <a:r>
              <a:rPr lang="en-US" dirty="0"/>
              <a:t> Ma</a:t>
            </a:r>
          </a:p>
          <a:p>
            <a:r>
              <a:rPr lang="en-US" dirty="0"/>
              <a:t>Vanessa </a:t>
            </a:r>
            <a:r>
              <a:rPr lang="en-US" dirty="0" err="1"/>
              <a:t>Sawkmie</a:t>
            </a:r>
            <a:endParaRPr lang="en-US" dirty="0"/>
          </a:p>
          <a:p>
            <a:r>
              <a:rPr lang="en-US" dirty="0"/>
              <a:t>Zachary Zhou</a:t>
            </a:r>
          </a:p>
          <a:p>
            <a:r>
              <a:rPr lang="en-US" dirty="0"/>
              <a:t>Ashley </a:t>
            </a:r>
            <a:r>
              <a:rPr lang="en-US" dirty="0" err="1"/>
              <a:t>Peper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F48839-2ACB-83B6-75F3-9F0D0F604590}"/>
              </a:ext>
            </a:extLst>
          </p:cNvPr>
          <p:cNvSpPr txBox="1">
            <a:spLocks/>
          </p:cNvSpPr>
          <p:nvPr/>
        </p:nvSpPr>
        <p:spPr>
          <a:xfrm>
            <a:off x="1924954" y="1392832"/>
            <a:ext cx="3563895" cy="4831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UW-Madison staff</a:t>
            </a:r>
          </a:p>
          <a:p>
            <a:r>
              <a:rPr lang="en-US" dirty="0"/>
              <a:t>Beth </a:t>
            </a:r>
            <a:r>
              <a:rPr lang="en-US" dirty="0" err="1"/>
              <a:t>Misco</a:t>
            </a:r>
            <a:endParaRPr lang="en-US" dirty="0"/>
          </a:p>
          <a:p>
            <a:r>
              <a:rPr lang="en-US" dirty="0"/>
              <a:t>Sheila O'Brien</a:t>
            </a:r>
          </a:p>
          <a:p>
            <a:r>
              <a:rPr lang="en-US" dirty="0"/>
              <a:t>Laura </a:t>
            </a:r>
            <a:r>
              <a:rPr lang="en-US" dirty="0" err="1"/>
              <a:t>Redeagle</a:t>
            </a:r>
            <a:endParaRPr lang="en-US" dirty="0"/>
          </a:p>
          <a:p>
            <a:r>
              <a:rPr lang="en-US" dirty="0"/>
              <a:t>Janine Harrison</a:t>
            </a:r>
          </a:p>
          <a:p>
            <a:r>
              <a:rPr lang="en-US" dirty="0"/>
              <a:t>Patricia Pointer</a:t>
            </a:r>
          </a:p>
          <a:p>
            <a:r>
              <a:rPr lang="en-US" dirty="0"/>
              <a:t>Lynn </a:t>
            </a:r>
            <a:r>
              <a:rPr lang="en-US" dirty="0" err="1"/>
              <a:t>Hanus</a:t>
            </a:r>
            <a:endParaRPr lang="en-US" dirty="0"/>
          </a:p>
          <a:p>
            <a:r>
              <a:rPr lang="en-US" dirty="0"/>
              <a:t>Michelle J Breuer</a:t>
            </a:r>
          </a:p>
          <a:p>
            <a:r>
              <a:rPr lang="en-US" dirty="0"/>
              <a:t>Dave Kantor</a:t>
            </a:r>
          </a:p>
        </p:txBody>
      </p:sp>
    </p:spTree>
    <p:extLst>
      <p:ext uri="{BB962C8B-B14F-4D97-AF65-F5344CB8AC3E}">
        <p14:creationId xmlns:p14="http://schemas.microsoft.com/office/powerpoint/2010/main" val="233171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601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23AAD-B063-1520-4F38-C2F1537B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120" y="160827"/>
            <a:ext cx="3256788" cy="1181067"/>
          </a:xfrm>
        </p:spPr>
        <p:txBody>
          <a:bodyPr/>
          <a:lstStyle/>
          <a:p>
            <a:r>
              <a:rPr lang="en-US" dirty="0"/>
              <a:t>Our Sponsors</a:t>
            </a:r>
          </a:p>
        </p:txBody>
      </p:sp>
      <p:pic>
        <p:nvPicPr>
          <p:cNvPr id="21" name="Picture 20" descr="A picture containing text, fireworks, font, graphics&#10;&#10;Description automatically generated">
            <a:extLst>
              <a:ext uri="{FF2B5EF4-FFF2-40B4-BE49-F238E27FC236}">
                <a16:creationId xmlns:a16="http://schemas.microsoft.com/office/drawing/2014/main" id="{089B6F58-59F3-AB47-9374-910F6BAC5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09" y="1265279"/>
            <a:ext cx="2494552" cy="1645920"/>
          </a:xfrm>
          <a:prstGeom prst="rect">
            <a:avLst/>
          </a:prstGeom>
        </p:spPr>
      </p:pic>
      <p:pic>
        <p:nvPicPr>
          <p:cNvPr id="23" name="Picture 22" descr="A picture containing text, logo, symbol, emblem&#10;&#10;Description automatically generated">
            <a:extLst>
              <a:ext uri="{FF2B5EF4-FFF2-40B4-BE49-F238E27FC236}">
                <a16:creationId xmlns:a16="http://schemas.microsoft.com/office/drawing/2014/main" id="{79BDAD3F-22E5-76C7-E619-FBD93E5AA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08" y="3176273"/>
            <a:ext cx="2851754" cy="1645920"/>
          </a:xfrm>
          <a:prstGeom prst="rect">
            <a:avLst/>
          </a:prstGeom>
        </p:spPr>
      </p:pic>
      <p:pic>
        <p:nvPicPr>
          <p:cNvPr id="27" name="Picture 26" descr="A picture containing text, emblem, logo, trademark&#10;&#10;Description automatically generated">
            <a:extLst>
              <a:ext uri="{FF2B5EF4-FFF2-40B4-BE49-F238E27FC236}">
                <a16:creationId xmlns:a16="http://schemas.microsoft.com/office/drawing/2014/main" id="{56DDC077-D202-8D1F-A5E7-CB2FB12BA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8595" y="3267713"/>
            <a:ext cx="3405366" cy="1554480"/>
          </a:xfrm>
          <a:prstGeom prst="rect">
            <a:avLst/>
          </a:prstGeom>
        </p:spPr>
      </p:pic>
      <p:pic>
        <p:nvPicPr>
          <p:cNvPr id="29" name="Picture 28" descr="A blue and black logo&#10;&#10;Description automatically generated with low confidence">
            <a:extLst>
              <a:ext uri="{FF2B5EF4-FFF2-40B4-BE49-F238E27FC236}">
                <a16:creationId xmlns:a16="http://schemas.microsoft.com/office/drawing/2014/main" id="{7CE990A3-3668-4EA7-6D63-AB80D2ABE2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517" y="5336111"/>
            <a:ext cx="2820113" cy="1005840"/>
          </a:xfrm>
          <a:prstGeom prst="rect">
            <a:avLst/>
          </a:prstGeom>
        </p:spPr>
      </p:pic>
      <p:pic>
        <p:nvPicPr>
          <p:cNvPr id="31" name="Picture 30" descr="A picture containing graphics, font, colorfulness, circle&#10;&#10;Description automatically generated">
            <a:extLst>
              <a:ext uri="{FF2B5EF4-FFF2-40B4-BE49-F238E27FC236}">
                <a16:creationId xmlns:a16="http://schemas.microsoft.com/office/drawing/2014/main" id="{C3EAFDF5-6CC0-9809-BB33-8F56F2CDCC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602" y="5336111"/>
            <a:ext cx="3084021" cy="1005840"/>
          </a:xfrm>
          <a:prstGeom prst="rect">
            <a:avLst/>
          </a:prstGeom>
        </p:spPr>
      </p:pic>
      <p:pic>
        <p:nvPicPr>
          <p:cNvPr id="33" name="Picture 32" descr="A picture containing graphics, design&#10;&#10;Description automatically generated">
            <a:extLst>
              <a:ext uri="{FF2B5EF4-FFF2-40B4-BE49-F238E27FC236}">
                <a16:creationId xmlns:a16="http://schemas.microsoft.com/office/drawing/2014/main" id="{3D5D913D-D5D8-55F1-50E9-E2CC179CD0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2043" y="3542033"/>
            <a:ext cx="3756184" cy="1005840"/>
          </a:xfrm>
          <a:prstGeom prst="rect">
            <a:avLst/>
          </a:prstGeom>
        </p:spPr>
      </p:pic>
      <p:pic>
        <p:nvPicPr>
          <p:cNvPr id="35" name="Picture 34" descr="A picture containing font, graphics, graphic design, screenshot&#10;&#10;Description automatically generated">
            <a:extLst>
              <a:ext uri="{FF2B5EF4-FFF2-40B4-BE49-F238E27FC236}">
                <a16:creationId xmlns:a16="http://schemas.microsoft.com/office/drawing/2014/main" id="{489905FD-5DC8-1B33-2CC1-B4EB033E6A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0863" y="1605717"/>
            <a:ext cx="4492752" cy="1005840"/>
          </a:xfrm>
          <a:prstGeom prst="rect">
            <a:avLst/>
          </a:prstGeom>
        </p:spPr>
      </p:pic>
      <p:pic>
        <p:nvPicPr>
          <p:cNvPr id="37" name="Picture 36" descr="A picture containing emblem, symbol, crest, bird&#10;&#10;Description automatically generated">
            <a:extLst>
              <a:ext uri="{FF2B5EF4-FFF2-40B4-BE49-F238E27FC236}">
                <a16:creationId xmlns:a16="http://schemas.microsoft.com/office/drawing/2014/main" id="{AF47FF3A-FD6B-7FDC-5902-F53F29FF61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9012" y="999074"/>
            <a:ext cx="1964531" cy="2011680"/>
          </a:xfrm>
          <a:prstGeom prst="rect">
            <a:avLst/>
          </a:prstGeom>
        </p:spPr>
      </p:pic>
      <p:pic>
        <p:nvPicPr>
          <p:cNvPr id="4" name="Picture 3" descr="A 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6808769-6026-8035-8AD7-8682915911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37065" y="5316649"/>
            <a:ext cx="364655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53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F6B6-2838-2D3D-F26C-118D7E80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308" y="284813"/>
            <a:ext cx="3323445" cy="1371600"/>
          </a:xfrm>
        </p:spPr>
        <p:txBody>
          <a:bodyPr/>
          <a:lstStyle/>
          <a:p>
            <a:r>
              <a:rPr lang="en-US" dirty="0"/>
              <a:t>Daily Program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F9E9A7D-EE05-25CB-17C2-43950CEC9B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020129"/>
              </p:ext>
            </p:extLst>
          </p:nvPr>
        </p:nvGraphicFramePr>
        <p:xfrm>
          <a:off x="3094102" y="2059347"/>
          <a:ext cx="6003796" cy="411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83828">
                  <a:extLst>
                    <a:ext uri="{9D8B030D-6E8A-4147-A177-3AD203B41FA5}">
                      <a16:colId xmlns:a16="http://schemas.microsoft.com/office/drawing/2014/main" val="136784874"/>
                    </a:ext>
                  </a:extLst>
                </a:gridCol>
                <a:gridCol w="4219968">
                  <a:extLst>
                    <a:ext uri="{9D8B030D-6E8A-4147-A177-3AD203B41FA5}">
                      <a16:colId xmlns:a16="http://schemas.microsoft.com/office/drawing/2014/main" val="1829349174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8:30 - 9:00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Breakfast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051877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9:00 – 10:30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Morning session 1 (3 talks)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0093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10:30 – 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Coffee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65415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11:00 – 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Morning session 2 (3 talks)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193458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12:30 – 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Lunch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65886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14:00 – 15:30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Afternoon session 1 (3 talks)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64897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15:30 – 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Coffee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24543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16:00 – 17:30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Afternoon session 2 (3 talks)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497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577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F6B6-2838-2D3D-F26C-118D7E80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0"/>
            <a:ext cx="3323445" cy="1371600"/>
          </a:xfrm>
        </p:spPr>
        <p:txBody>
          <a:bodyPr/>
          <a:lstStyle/>
          <a:p>
            <a:r>
              <a:rPr lang="en-US" dirty="0"/>
              <a:t>Special events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528818-DC5D-7DCF-157F-5E89E53D6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299" y="1371600"/>
            <a:ext cx="8915402" cy="6022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Wednesday 17:30 - 19:30: Poster session</a:t>
            </a:r>
          </a:p>
          <a:p>
            <a:r>
              <a:rPr lang="en-US" dirty="0"/>
              <a:t>Here</a:t>
            </a:r>
          </a:p>
          <a:p>
            <a:r>
              <a:rPr lang="en-US" dirty="0"/>
              <a:t>25 accepted posters</a:t>
            </a:r>
          </a:p>
          <a:p>
            <a:r>
              <a:rPr lang="en-US" dirty="0"/>
              <a:t>Best poster award announced in concluding remarks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/>
              <a:t>Thursday 18:30 - 21:00: Conference banquet</a:t>
            </a:r>
          </a:p>
          <a:p>
            <a:r>
              <a:rPr lang="en-US" dirty="0"/>
              <a:t>In Memorial Union, Tripp Commons</a:t>
            </a:r>
          </a:p>
          <a:p>
            <a:r>
              <a:rPr lang="en-US" dirty="0"/>
              <a:t>12-minute walk from here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/>
              <a:t>Friday 15:30 - 15:40: Concluding remarks</a:t>
            </a:r>
          </a:p>
        </p:txBody>
      </p:sp>
    </p:spTree>
    <p:extLst>
      <p:ext uri="{BB962C8B-B14F-4D97-AF65-F5344CB8AC3E}">
        <p14:creationId xmlns:p14="http://schemas.microsoft.com/office/powerpoint/2010/main" val="88619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270556"/>
      </p:ext>
    </p:extLst>
  </p:cSld>
  <p:clrMapOvr>
    <a:masterClrMapping/>
  </p:clrMapOvr>
</p:sld>
</file>

<file path=ppt/theme/theme1.xml><?xml version="1.0" encoding="utf-8"?>
<a:theme xmlns:a="http://schemas.openxmlformats.org/drawingml/2006/main" name="Encase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caseVTI" id="{C293990F-FDB3-4ED3-8175-FB79CE5A2A12}" vid="{A5662C19-271F-459F-B4ED-861A982376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303</Words>
  <Application>Microsoft Macintosh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Avenir Next LT Pro Light</vt:lpstr>
      <vt:lpstr>MyriadPro</vt:lpstr>
      <vt:lpstr>EncaseVTI</vt:lpstr>
      <vt:lpstr>Integer Programming and Combinatorial Optimization   24th International Conference Madison, WI, USA June 21–23, 2023</vt:lpstr>
      <vt:lpstr>PowerPoint Presentation</vt:lpstr>
      <vt:lpstr>Program Committee</vt:lpstr>
      <vt:lpstr>Local Organizing Committee</vt:lpstr>
      <vt:lpstr>More Local Organization</vt:lpstr>
      <vt:lpstr>Our Sponsors</vt:lpstr>
      <vt:lpstr>Daily Program</vt:lpstr>
      <vt:lpstr>Special events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Integer Programming and Combinatorial Optimization   24th International Conference Madison, WI, USA June 21–23, 2023</dc:title>
  <dc:creator>Alberto Del Pia</dc:creator>
  <cp:lastModifiedBy>CARLA MICHINI</cp:lastModifiedBy>
  <cp:revision>10</cp:revision>
  <dcterms:created xsi:type="dcterms:W3CDTF">2023-06-18T14:29:34Z</dcterms:created>
  <dcterms:modified xsi:type="dcterms:W3CDTF">2023-06-21T12:59:14Z</dcterms:modified>
</cp:coreProperties>
</file>